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15"/>
  </p:notesMasterIdLst>
  <p:handoutMasterIdLst>
    <p:handoutMasterId r:id="rId16"/>
  </p:handoutMasterIdLst>
  <p:sldIdLst>
    <p:sldId id="256" r:id="rId3"/>
    <p:sldId id="258" r:id="rId4"/>
    <p:sldId id="259" r:id="rId5"/>
    <p:sldId id="267" r:id="rId6"/>
    <p:sldId id="268" r:id="rId7"/>
    <p:sldId id="269" r:id="rId8"/>
    <p:sldId id="283" r:id="rId9"/>
    <p:sldId id="282" r:id="rId10"/>
    <p:sldId id="284" r:id="rId11"/>
    <p:sldId id="285" r:id="rId12"/>
    <p:sldId id="274" r:id="rId13"/>
    <p:sldId id="281" r:id="rId1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7" autoAdjust="0"/>
    <p:restoredTop sz="87944" autoAdjust="0"/>
  </p:normalViewPr>
  <p:slideViewPr>
    <p:cSldViewPr>
      <p:cViewPr varScale="1">
        <p:scale>
          <a:sx n="97" d="100"/>
          <a:sy n="97" d="100"/>
        </p:scale>
        <p:origin x="191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46D2C856-B9D8-4BD7-AC34-3DAD201FDEB2}" type="datetimeFigureOut">
              <a:rPr lang="en-GB" smtClean="0"/>
              <a:t>06/03/2019</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94B5E26E-2DA5-4145-AE8F-039072593B04}" type="slidenum">
              <a:rPr lang="en-GB" smtClean="0"/>
              <a:t>‹#›</a:t>
            </a:fld>
            <a:endParaRPr lang="en-GB"/>
          </a:p>
        </p:txBody>
      </p:sp>
    </p:spTree>
    <p:extLst>
      <p:ext uri="{BB962C8B-B14F-4D97-AF65-F5344CB8AC3E}">
        <p14:creationId xmlns:p14="http://schemas.microsoft.com/office/powerpoint/2010/main" val="992596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53189C8-B766-40B9-BC46-1CFDB121AA3E}" type="datetimeFigureOut">
              <a:rPr lang="en-GB" smtClean="0"/>
              <a:t>06/03/2019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7CE6C06-4CDF-4756-B376-635E6AE0211B}" type="slidenum">
              <a:rPr lang="en-GB" smtClean="0"/>
              <a:t>‹#›</a:t>
            </a:fld>
            <a:endParaRPr lang="en-GB"/>
          </a:p>
        </p:txBody>
      </p:sp>
    </p:spTree>
    <p:extLst>
      <p:ext uri="{BB962C8B-B14F-4D97-AF65-F5344CB8AC3E}">
        <p14:creationId xmlns:p14="http://schemas.microsoft.com/office/powerpoint/2010/main" val="240801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CE6C06-4CDF-4756-B376-635E6AE0211B}" type="slidenum">
              <a:rPr lang="en-GB" smtClean="0"/>
              <a:t>2</a:t>
            </a:fld>
            <a:endParaRPr lang="en-GB"/>
          </a:p>
        </p:txBody>
      </p:sp>
    </p:spTree>
    <p:extLst>
      <p:ext uri="{BB962C8B-B14F-4D97-AF65-F5344CB8AC3E}">
        <p14:creationId xmlns:p14="http://schemas.microsoft.com/office/powerpoint/2010/main" val="33714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CE6C06-4CDF-4756-B376-635E6AE0211B}" type="slidenum">
              <a:rPr lang="en-GB" smtClean="0"/>
              <a:t>5</a:t>
            </a:fld>
            <a:endParaRPr lang="en-GB"/>
          </a:p>
        </p:txBody>
      </p:sp>
    </p:spTree>
    <p:extLst>
      <p:ext uri="{BB962C8B-B14F-4D97-AF65-F5344CB8AC3E}">
        <p14:creationId xmlns:p14="http://schemas.microsoft.com/office/powerpoint/2010/main" val="367372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CE6C06-4CDF-4756-B376-635E6AE0211B}" type="slidenum">
              <a:rPr lang="en-GB" smtClean="0"/>
              <a:t>6</a:t>
            </a:fld>
            <a:endParaRPr lang="en-GB"/>
          </a:p>
        </p:txBody>
      </p:sp>
    </p:spTree>
    <p:extLst>
      <p:ext uri="{BB962C8B-B14F-4D97-AF65-F5344CB8AC3E}">
        <p14:creationId xmlns:p14="http://schemas.microsoft.com/office/powerpoint/2010/main" val="51976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CE6C06-4CDF-4756-B376-635E6AE0211B}" type="slidenum">
              <a:rPr lang="en-GB" smtClean="0"/>
              <a:t>11</a:t>
            </a:fld>
            <a:endParaRPr lang="en-GB"/>
          </a:p>
        </p:txBody>
      </p:sp>
    </p:spTree>
    <p:extLst>
      <p:ext uri="{BB962C8B-B14F-4D97-AF65-F5344CB8AC3E}">
        <p14:creationId xmlns:p14="http://schemas.microsoft.com/office/powerpoint/2010/main" val="273217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294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899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36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45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778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15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30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5262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8241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565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6090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1710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419521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t>06/03/2019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52705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t>06/03/2019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75463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t>06/03/2019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10894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09155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25679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8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371" y="1052736"/>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348881"/>
            <a:ext cx="8229600" cy="3528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t>06/03/2019</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t>‹#›</a:t>
            </a:fld>
            <a:endParaRPr lang="en-GB"/>
          </a:p>
        </p:txBody>
      </p:sp>
      <p:pic>
        <p:nvPicPr>
          <p:cNvPr id="8"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2"/>
          <a:stretch>
            <a:fillRect/>
          </a:stretch>
        </p:blipFill>
        <p:spPr>
          <a:xfrm>
            <a:off x="6335588" y="260648"/>
            <a:ext cx="2412876" cy="699384"/>
          </a:xfrm>
          <a:prstGeom prst="rect">
            <a:avLst/>
          </a:prstGeom>
        </p:spPr>
      </p:pic>
    </p:spTree>
    <p:extLst>
      <p:ext uri="{BB962C8B-B14F-4D97-AF65-F5344CB8AC3E}">
        <p14:creationId xmlns:p14="http://schemas.microsoft.com/office/powerpoint/2010/main" val="19621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8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371" y="1052736"/>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348881"/>
            <a:ext cx="8229600" cy="3528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solidFill>
                  <a:prstClr val="black">
                    <a:tint val="75000"/>
                  </a:prstClr>
                </a:solidFill>
              </a:rPr>
              <a:pPr/>
              <a:t>06/03/2019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pic>
        <p:nvPicPr>
          <p:cNvPr id="8"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2"/>
          <a:stretch>
            <a:fillRect/>
          </a:stretch>
        </p:blipFill>
        <p:spPr>
          <a:xfrm>
            <a:off x="6335588" y="260648"/>
            <a:ext cx="2412876" cy="699384"/>
          </a:xfrm>
          <a:prstGeom prst="rect">
            <a:avLst/>
          </a:prstGeom>
        </p:spPr>
      </p:pic>
    </p:spTree>
    <p:extLst>
      <p:ext uri="{BB962C8B-B14F-4D97-AF65-F5344CB8AC3E}">
        <p14:creationId xmlns:p14="http://schemas.microsoft.com/office/powerpoint/2010/main" val="32637100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8" Type="http://schemas.openxmlformats.org/officeDocument/2006/relationships/hyperlink" Target="http://www.csp.org.uk/publications/neck-pain-exercises" TargetMode="External"/><Relationship Id="rId3" Type="http://schemas.openxmlformats.org/officeDocument/2006/relationships/slideLayout" Target="../slideLayouts/slideLayout11.xml"/><Relationship Id="rId7" Type="http://schemas.openxmlformats.org/officeDocument/2006/relationships/hyperlink" Target="https://www.nhs.uk/conditions/neck-pain-and-stiff-neck/" TargetMode="Externa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hyperlink" Target="https://www.nhs.uk/conditions/whiplash/" TargetMode="External"/><Relationship Id="rId5" Type="http://schemas.openxmlformats.org/officeDocument/2006/relationships/hyperlink" Target="https://www.arthritisresearchuk.org/arthritis-information/conditions/neck-pain/neck-pain-exercises.aspx" TargetMode="External"/><Relationship Id="rId4" Type="http://schemas.openxmlformats.org/officeDocument/2006/relationships/hyperlink" Target="http://www.fts-uk.org/"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7.jpe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20888"/>
            <a:ext cx="7772400" cy="1470025"/>
          </a:xfrm>
        </p:spPr>
        <p:txBody>
          <a:bodyPr>
            <a:noAutofit/>
          </a:bodyPr>
          <a:lstStyle/>
          <a:p>
            <a:r>
              <a:rPr lang="en-GB" sz="9600" dirty="0"/>
              <a:t>Whiplash and Neck Pain</a:t>
            </a:r>
          </a:p>
        </p:txBody>
      </p:sp>
      <p:pic>
        <p:nvPicPr>
          <p:cNvPr id="3" name="1.mp3">
            <a:hlinkClick r:id="" action="ppaction://media"/>
            <a:extLst>
              <a:ext uri="{FF2B5EF4-FFF2-40B4-BE49-F238E27FC236}">
                <a16:creationId xmlns:a16="http://schemas.microsoft.com/office/drawing/2014/main" id="{015A5729-9DCC-7146-8A10-E4579E2B72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35376" y="5085184"/>
            <a:ext cx="812800" cy="812800"/>
          </a:xfrm>
          <a:prstGeom prst="rect">
            <a:avLst/>
          </a:prstGeom>
        </p:spPr>
      </p:pic>
    </p:spTree>
    <p:extLst>
      <p:ext uri="{BB962C8B-B14F-4D97-AF65-F5344CB8AC3E}">
        <p14:creationId xmlns:p14="http://schemas.microsoft.com/office/powerpoint/2010/main" val="3270353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Physiotherapy</a:t>
            </a:r>
          </a:p>
        </p:txBody>
      </p:sp>
      <p:sp>
        <p:nvSpPr>
          <p:cNvPr id="3" name="Content Placeholder 2"/>
          <p:cNvSpPr>
            <a:spLocks noGrp="1"/>
          </p:cNvSpPr>
          <p:nvPr>
            <p:ph idx="1"/>
          </p:nvPr>
        </p:nvSpPr>
        <p:spPr/>
        <p:txBody>
          <a:bodyPr>
            <a:normAutofit/>
          </a:bodyPr>
          <a:lstStyle/>
          <a:p>
            <a:r>
              <a:rPr lang="en-GB" dirty="0"/>
              <a:t>The aim of physiotherapy is to aid in restoring normal movement and function to the body. </a:t>
            </a:r>
          </a:p>
          <a:p>
            <a:endParaRPr lang="en-GB" dirty="0"/>
          </a:p>
          <a:p>
            <a:r>
              <a:rPr lang="en-GB" dirty="0"/>
              <a:t>A physiotherapist will assess your movement and pain and provide you with appropriate exercises to be completed daily. </a:t>
            </a:r>
          </a:p>
        </p:txBody>
      </p:sp>
      <p:pic>
        <p:nvPicPr>
          <p:cNvPr id="4" name="10.mp3">
            <a:hlinkClick r:id="" action="ppaction://media"/>
            <a:extLst>
              <a:ext uri="{FF2B5EF4-FFF2-40B4-BE49-F238E27FC236}">
                <a16:creationId xmlns:a16="http://schemas.microsoft.com/office/drawing/2014/main" id="{9BBCEFFD-A183-194E-BBD0-62BE211FD3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2171" y="6045200"/>
            <a:ext cx="812800" cy="812800"/>
          </a:xfrm>
          <a:prstGeom prst="rect">
            <a:avLst/>
          </a:prstGeom>
        </p:spPr>
      </p:pic>
    </p:spTree>
    <p:extLst>
      <p:ext uri="{BB962C8B-B14F-4D97-AF65-F5344CB8AC3E}">
        <p14:creationId xmlns:p14="http://schemas.microsoft.com/office/powerpoint/2010/main" val="3006518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896545"/>
          </a:xfrm>
        </p:spPr>
        <p:txBody>
          <a:bodyPr>
            <a:normAutofit/>
          </a:bodyPr>
          <a:lstStyle/>
          <a:p>
            <a:pPr marL="0" indent="0">
              <a:buNone/>
            </a:pPr>
            <a:r>
              <a:rPr lang="en-GB" u="sng" dirty="0"/>
              <a:t>Long term whiplash</a:t>
            </a:r>
            <a:endParaRPr lang="en-GB" sz="2800" dirty="0"/>
          </a:p>
          <a:p>
            <a:r>
              <a:rPr lang="en-GB" dirty="0"/>
              <a:t>If symptoms persist for over six months whiplash injury is classed as long term or chronic/persistent. </a:t>
            </a:r>
          </a:p>
          <a:p>
            <a:r>
              <a:rPr lang="en-GB" dirty="0"/>
              <a:t>Continued physiotherapeutic exercise and use of adequate pain relief is advised. </a:t>
            </a:r>
          </a:p>
          <a:p>
            <a:r>
              <a:rPr lang="en-GB" dirty="0"/>
              <a:t>If you find you are struggling to cope with your symptoms speak to your GP regarding other support that is available.</a:t>
            </a:r>
            <a:endParaRPr lang="en-GB" sz="2800" dirty="0"/>
          </a:p>
          <a:p>
            <a:pPr lvl="1"/>
            <a:endParaRPr lang="en-GB" dirty="0"/>
          </a:p>
        </p:txBody>
      </p:sp>
      <p:pic>
        <p:nvPicPr>
          <p:cNvPr id="2" name="11.mp3">
            <a:hlinkClick r:id="" action="ppaction://media"/>
            <a:extLst>
              <a:ext uri="{FF2B5EF4-FFF2-40B4-BE49-F238E27FC236}">
                <a16:creationId xmlns:a16="http://schemas.microsoft.com/office/drawing/2014/main" id="{280ADB18-558C-574D-B664-E281EA2D2E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74000" y="6045200"/>
            <a:ext cx="812800" cy="812800"/>
          </a:xfrm>
          <a:prstGeom prst="rect">
            <a:avLst/>
          </a:prstGeom>
        </p:spPr>
      </p:pic>
    </p:spTree>
    <p:extLst>
      <p:ext uri="{BB962C8B-B14F-4D97-AF65-F5344CB8AC3E}">
        <p14:creationId xmlns:p14="http://schemas.microsoft.com/office/powerpoint/2010/main" val="260565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3" name="Content Placeholder 2"/>
          <p:cNvSpPr>
            <a:spLocks noGrp="1"/>
          </p:cNvSpPr>
          <p:nvPr>
            <p:ph idx="1"/>
          </p:nvPr>
        </p:nvSpPr>
        <p:spPr/>
        <p:txBody>
          <a:bodyPr>
            <a:normAutofit fontScale="85000" lnSpcReduction="20000"/>
          </a:bodyPr>
          <a:lstStyle/>
          <a:p>
            <a:r>
              <a:rPr lang="en-GB" dirty="0">
                <a:hlinkClick r:id="rId4"/>
              </a:rPr>
              <a:t>Our website – leaflet, exercises</a:t>
            </a:r>
          </a:p>
          <a:p>
            <a:pPr lvl="0"/>
            <a:r>
              <a:rPr lang="en-GB" u="sng" dirty="0">
                <a:hlinkClick r:id="rId5"/>
              </a:rPr>
              <a:t>https://www.arthritisresearchuk.org/arthritis-information/conditions/neck-pain/neck-pain-exercises.aspx</a:t>
            </a:r>
            <a:endParaRPr lang="en-GB" dirty="0"/>
          </a:p>
          <a:p>
            <a:pPr lvl="0"/>
            <a:r>
              <a:rPr lang="en-GB" u="sng" dirty="0">
                <a:hlinkClick r:id="rId6"/>
              </a:rPr>
              <a:t>https://www.nhs.uk/conditions/whiplash/</a:t>
            </a:r>
            <a:endParaRPr lang="en-GB" dirty="0"/>
          </a:p>
          <a:p>
            <a:pPr lvl="0"/>
            <a:r>
              <a:rPr lang="en-GB" u="sng" dirty="0">
                <a:hlinkClick r:id="rId7"/>
              </a:rPr>
              <a:t>https://www.nhs.uk/conditions/neck-pain-and-stiff-neck/</a:t>
            </a:r>
            <a:endParaRPr lang="en-GB" dirty="0"/>
          </a:p>
          <a:p>
            <a:pPr lvl="0"/>
            <a:r>
              <a:rPr lang="en-GB" u="sng" dirty="0">
                <a:hlinkClick r:id="rId8"/>
              </a:rPr>
              <a:t>http://www.csp.org.uk/publications/neck-pain-exercises</a:t>
            </a:r>
            <a:endParaRPr lang="en-GB" dirty="0"/>
          </a:p>
          <a:p>
            <a:endParaRPr lang="en-GB" dirty="0">
              <a:hlinkClick r:id="rId4"/>
            </a:endParaRPr>
          </a:p>
        </p:txBody>
      </p:sp>
      <p:pic>
        <p:nvPicPr>
          <p:cNvPr id="4" name="12.mp3">
            <a:hlinkClick r:id="" action="ppaction://media"/>
            <a:extLst>
              <a:ext uri="{FF2B5EF4-FFF2-40B4-BE49-F238E27FC236}">
                <a16:creationId xmlns:a16="http://schemas.microsoft.com/office/drawing/2014/main" id="{C59852EE-93CC-5847-A997-C54A8FFFE66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874000" y="6045200"/>
            <a:ext cx="812800" cy="812800"/>
          </a:xfrm>
          <a:prstGeom prst="rect">
            <a:avLst/>
          </a:prstGeom>
        </p:spPr>
      </p:pic>
    </p:spTree>
    <p:extLst>
      <p:ext uri="{BB962C8B-B14F-4D97-AF65-F5344CB8AC3E}">
        <p14:creationId xmlns:p14="http://schemas.microsoft.com/office/powerpoint/2010/main" val="1386056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6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en-GB" dirty="0"/>
              <a:t>Whiplash</a:t>
            </a:r>
          </a:p>
        </p:txBody>
      </p:sp>
      <p:sp>
        <p:nvSpPr>
          <p:cNvPr id="3" name="Subtitle 2"/>
          <p:cNvSpPr>
            <a:spLocks noGrp="1"/>
          </p:cNvSpPr>
          <p:nvPr>
            <p:ph type="subTitle" idx="1"/>
          </p:nvPr>
        </p:nvSpPr>
        <p:spPr>
          <a:xfrm>
            <a:off x="1331640" y="2133121"/>
            <a:ext cx="7232848" cy="4176464"/>
          </a:xfrm>
        </p:spPr>
        <p:txBody>
          <a:bodyPr>
            <a:normAutofit/>
          </a:bodyPr>
          <a:lstStyle/>
          <a:p>
            <a:r>
              <a:rPr lang="en-GB" dirty="0"/>
              <a:t>Whiplash is a common injury caused by a sudden jerking movement of the head forwards and backwards or side to side. This force causes soft tissue around the spine to be stretched and pulled, which often results in pain and stiffness within the muscles. </a:t>
            </a:r>
          </a:p>
          <a:p>
            <a:pPr marL="457200" indent="-457200">
              <a:buFont typeface="Arial" panose="020B0604020202020204" pitchFamily="34" charset="0"/>
              <a:buChar char="•"/>
            </a:pPr>
            <a:endParaRPr lang="en-GB" dirty="0"/>
          </a:p>
        </p:txBody>
      </p:sp>
      <p:pic>
        <p:nvPicPr>
          <p:cNvPr id="4" name="2.mp3">
            <a:hlinkClick r:id="" action="ppaction://media"/>
            <a:extLst>
              <a:ext uri="{FF2B5EF4-FFF2-40B4-BE49-F238E27FC236}">
                <a16:creationId xmlns:a16="http://schemas.microsoft.com/office/drawing/2014/main" id="{79AFE1F9-F9A4-D84A-808C-89B19ED7D0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1688" y="6045200"/>
            <a:ext cx="812800" cy="812800"/>
          </a:xfrm>
          <a:prstGeom prst="rect">
            <a:avLst/>
          </a:prstGeom>
        </p:spPr>
      </p:pic>
    </p:spTree>
    <p:extLst>
      <p:ext uri="{BB962C8B-B14F-4D97-AF65-F5344CB8AC3E}">
        <p14:creationId xmlns:p14="http://schemas.microsoft.com/office/powerpoint/2010/main" val="627139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5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causes whiplash?</a:t>
            </a:r>
            <a:endParaRPr lang="en-GB" dirty="0"/>
          </a:p>
        </p:txBody>
      </p:sp>
      <p:sp>
        <p:nvSpPr>
          <p:cNvPr id="3" name="Content Placeholder 2"/>
          <p:cNvSpPr>
            <a:spLocks noGrp="1"/>
          </p:cNvSpPr>
          <p:nvPr>
            <p:ph idx="1"/>
          </p:nvPr>
        </p:nvSpPr>
        <p:spPr/>
        <p:txBody>
          <a:bodyPr/>
          <a:lstStyle/>
          <a:p>
            <a:r>
              <a:rPr lang="en-GB" dirty="0"/>
              <a:t>The most common causes of whiplash are:</a:t>
            </a:r>
          </a:p>
          <a:p>
            <a:pPr lvl="1"/>
            <a:r>
              <a:rPr lang="en-GB" dirty="0"/>
              <a:t>Traffic collisions</a:t>
            </a:r>
          </a:p>
          <a:p>
            <a:pPr lvl="1"/>
            <a:r>
              <a:rPr lang="en-GB" dirty="0"/>
              <a:t>Blows to the head e.g. during contact sports</a:t>
            </a:r>
          </a:p>
          <a:p>
            <a:pPr lvl="1"/>
            <a:r>
              <a:rPr lang="en-GB" dirty="0"/>
              <a:t>Slips/falls which result in a sudden jerking movement of the head and neck. </a:t>
            </a:r>
          </a:p>
          <a:p>
            <a:pPr marL="0" indent="0">
              <a:buNone/>
            </a:pPr>
            <a:endParaRPr lang="en-GB" dirty="0">
              <a:solidFill>
                <a:srgbClr val="FFFF00"/>
              </a:solidFill>
            </a:endParaRPr>
          </a:p>
        </p:txBody>
      </p:sp>
      <p:pic>
        <p:nvPicPr>
          <p:cNvPr id="4" name="3.mp3">
            <a:hlinkClick r:id="" action="ppaction://media"/>
            <a:extLst>
              <a:ext uri="{FF2B5EF4-FFF2-40B4-BE49-F238E27FC236}">
                <a16:creationId xmlns:a16="http://schemas.microsoft.com/office/drawing/2014/main" id="{D60BEB90-70D8-264F-B35A-070E5A9B9A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74000" y="6030418"/>
            <a:ext cx="812800" cy="812800"/>
          </a:xfrm>
          <a:prstGeom prst="rect">
            <a:avLst/>
          </a:prstGeom>
        </p:spPr>
      </p:pic>
    </p:spTree>
    <p:extLst>
      <p:ext uri="{BB962C8B-B14F-4D97-AF65-F5344CB8AC3E}">
        <p14:creationId xmlns:p14="http://schemas.microsoft.com/office/powerpoint/2010/main" val="37207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958843"/>
            <a:ext cx="8229600" cy="936104"/>
          </a:xfrm>
        </p:spPr>
        <p:txBody>
          <a:bodyPr>
            <a:normAutofit/>
          </a:bodyPr>
          <a:lstStyle/>
          <a:p>
            <a:pPr marL="0" indent="0" algn="ctr">
              <a:buNone/>
            </a:pPr>
            <a:r>
              <a:rPr lang="en-GB" sz="4000" b="1" dirty="0"/>
              <a:t>Symptoms of whiplash </a:t>
            </a:r>
            <a:endParaRPr lang="en-GB" sz="4000" dirty="0"/>
          </a:p>
        </p:txBody>
      </p:sp>
      <p:sp>
        <p:nvSpPr>
          <p:cNvPr id="2" name="TextBox 1"/>
          <p:cNvSpPr txBox="1"/>
          <p:nvPr/>
        </p:nvSpPr>
        <p:spPr>
          <a:xfrm>
            <a:off x="755576" y="1916832"/>
            <a:ext cx="7704856" cy="4678204"/>
          </a:xfrm>
          <a:prstGeom prst="rect">
            <a:avLst/>
          </a:prstGeom>
          <a:noFill/>
        </p:spPr>
        <p:txBody>
          <a:bodyPr wrap="square" rtlCol="0">
            <a:spAutoFit/>
          </a:bodyPr>
          <a:lstStyle/>
          <a:p>
            <a:pPr marL="285750" lvl="0" indent="-285750">
              <a:buFont typeface="Arial" panose="020B0604020202020204" pitchFamily="34" charset="0"/>
              <a:buChar char="•"/>
            </a:pPr>
            <a:r>
              <a:rPr lang="en-GB" sz="2000" dirty="0"/>
              <a:t>Pain and stiffness around the neck </a:t>
            </a:r>
          </a:p>
          <a:p>
            <a:pPr lvl="0"/>
            <a:endParaRPr lang="en-GB" sz="2000" dirty="0"/>
          </a:p>
          <a:p>
            <a:pPr marL="285750" lvl="0" indent="-285750">
              <a:buFont typeface="Arial" panose="020B0604020202020204" pitchFamily="34" charset="0"/>
              <a:buChar char="•"/>
            </a:pPr>
            <a:r>
              <a:rPr lang="en-GB" sz="2000" dirty="0"/>
              <a:t>The neck muscles may feel tender to touch </a:t>
            </a:r>
          </a:p>
          <a:p>
            <a:pPr lvl="0"/>
            <a:endParaRPr lang="en-GB" sz="2000" dirty="0"/>
          </a:p>
          <a:p>
            <a:pPr marL="285750" lvl="0" indent="-285750">
              <a:buFont typeface="Arial" panose="020B0604020202020204" pitchFamily="34" charset="0"/>
              <a:buChar char="•"/>
            </a:pPr>
            <a:r>
              <a:rPr lang="en-GB" sz="2000" dirty="0"/>
              <a:t>Loss of range of movement in neck. </a:t>
            </a:r>
          </a:p>
          <a:p>
            <a:pPr lvl="0"/>
            <a:endParaRPr lang="en-GB" sz="2000" dirty="0"/>
          </a:p>
          <a:p>
            <a:pPr marL="285750" lvl="0" indent="-285750">
              <a:buFont typeface="Arial" panose="020B0604020202020204" pitchFamily="34" charset="0"/>
              <a:buChar char="•"/>
            </a:pPr>
            <a:r>
              <a:rPr lang="en-GB" sz="2000" dirty="0"/>
              <a:t>Pain moving the shoulders and arms</a:t>
            </a:r>
          </a:p>
          <a:p>
            <a:pPr lvl="0"/>
            <a:endParaRPr lang="en-GB" sz="2000" dirty="0"/>
          </a:p>
          <a:p>
            <a:pPr marL="285750" lvl="0" indent="-285750">
              <a:buFont typeface="Arial" panose="020B0604020202020204" pitchFamily="34" charset="0"/>
              <a:buChar char="•"/>
            </a:pPr>
            <a:r>
              <a:rPr lang="en-GB" sz="2000" dirty="0"/>
              <a:t>Headaches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Disturbed sleep</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It is not as common but some people experience pins and needles and or numbness in the arms</a:t>
            </a:r>
          </a:p>
          <a:p>
            <a:endParaRPr lang="en-GB" sz="1600" dirty="0"/>
          </a:p>
        </p:txBody>
      </p:sp>
      <p:pic>
        <p:nvPicPr>
          <p:cNvPr id="4" name="4.mp3">
            <a:hlinkClick r:id="" action="ppaction://media"/>
            <a:extLst>
              <a:ext uri="{FF2B5EF4-FFF2-40B4-BE49-F238E27FC236}">
                <a16:creationId xmlns:a16="http://schemas.microsoft.com/office/drawing/2014/main" id="{772A4D7F-6723-364B-BC89-7FA9D8B229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10004" y="6045200"/>
            <a:ext cx="812800" cy="812800"/>
          </a:xfrm>
          <a:prstGeom prst="rect">
            <a:avLst/>
          </a:prstGeom>
        </p:spPr>
      </p:pic>
    </p:spTree>
    <p:extLst>
      <p:ext uri="{BB962C8B-B14F-4D97-AF65-F5344CB8AC3E}">
        <p14:creationId xmlns:p14="http://schemas.microsoft.com/office/powerpoint/2010/main" val="789086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1268760"/>
            <a:ext cx="8229600" cy="5184576"/>
          </a:xfrm>
        </p:spPr>
        <p:txBody>
          <a:bodyPr>
            <a:normAutofit/>
          </a:bodyPr>
          <a:lstStyle/>
          <a:p>
            <a:pPr marL="0" indent="0">
              <a:buNone/>
            </a:pPr>
            <a:r>
              <a:rPr lang="en-GB" dirty="0"/>
              <a:t>Symptoms of whiplash can sometimes take 24 hours to develop and can worsen over a couple of days. </a:t>
            </a:r>
          </a:p>
          <a:p>
            <a:pPr marL="0" indent="0">
              <a:buNone/>
            </a:pPr>
            <a:r>
              <a:rPr lang="en-GB" dirty="0"/>
              <a:t>Whiplash is usually diagnosed through the description of symptoms and mechanism of injury. </a:t>
            </a:r>
          </a:p>
          <a:p>
            <a:pPr marL="0" indent="0">
              <a:buNone/>
            </a:pPr>
            <a:r>
              <a:rPr lang="en-GB" dirty="0"/>
              <a:t>Further investigations such as x-rays and MRI scans are not usually carried out unless more serious spinal injury is suspected. </a:t>
            </a:r>
          </a:p>
          <a:p>
            <a:endParaRPr lang="en-GB" dirty="0"/>
          </a:p>
        </p:txBody>
      </p:sp>
      <p:pic>
        <p:nvPicPr>
          <p:cNvPr id="2" name="5.mp3">
            <a:hlinkClick r:id="" action="ppaction://media"/>
            <a:extLst>
              <a:ext uri="{FF2B5EF4-FFF2-40B4-BE49-F238E27FC236}">
                <a16:creationId xmlns:a16="http://schemas.microsoft.com/office/drawing/2014/main" id="{45A6F14C-4838-EF4D-8633-9585E83D5E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35664" y="6046936"/>
            <a:ext cx="812800" cy="812800"/>
          </a:xfrm>
          <a:prstGeom prst="rect">
            <a:avLst/>
          </a:prstGeom>
        </p:spPr>
      </p:pic>
    </p:spTree>
    <p:extLst>
      <p:ext uri="{BB962C8B-B14F-4D97-AF65-F5344CB8AC3E}">
        <p14:creationId xmlns:p14="http://schemas.microsoft.com/office/powerpoint/2010/main" val="1619851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3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Whiplash recovery </a:t>
            </a:r>
            <a:endParaRPr lang="en-GB" dirty="0"/>
          </a:p>
        </p:txBody>
      </p:sp>
      <p:sp>
        <p:nvSpPr>
          <p:cNvPr id="3" name="Content Placeholder 2"/>
          <p:cNvSpPr>
            <a:spLocks noGrp="1"/>
          </p:cNvSpPr>
          <p:nvPr>
            <p:ph idx="1"/>
          </p:nvPr>
        </p:nvSpPr>
        <p:spPr>
          <a:xfrm>
            <a:off x="457200" y="2348880"/>
            <a:ext cx="8229600" cy="4320479"/>
          </a:xfrm>
        </p:spPr>
        <p:txBody>
          <a:bodyPr>
            <a:normAutofit fontScale="62500" lnSpcReduction="20000"/>
          </a:bodyPr>
          <a:lstStyle/>
          <a:p>
            <a:r>
              <a:rPr lang="en-GB" sz="4000" dirty="0"/>
              <a:t>The time it takes to recover from a whiplash injury can vary greatly. </a:t>
            </a:r>
          </a:p>
          <a:p>
            <a:r>
              <a:rPr lang="en-GB" sz="4000" dirty="0"/>
              <a:t>Most people will feel better within a couple of weeks/ months, but in some cases symptoms can last for up to a year. </a:t>
            </a:r>
          </a:p>
          <a:p>
            <a:r>
              <a:rPr lang="en-GB" sz="4000" dirty="0"/>
              <a:t>It is important to try and maintain movement of the neck following a whiplash injury to prevent increased stiffness and pain. </a:t>
            </a:r>
          </a:p>
          <a:p>
            <a:r>
              <a:rPr lang="en-GB" sz="4000" dirty="0"/>
              <a:t>Avoid resting for long periods of time, as early movement will improve and speed up recovery. </a:t>
            </a:r>
          </a:p>
          <a:p>
            <a:r>
              <a:rPr lang="en-GB" sz="4000" dirty="0"/>
              <a:t>Pain and stiffness on movement is normal and will not cause damage.</a:t>
            </a:r>
          </a:p>
        </p:txBody>
      </p:sp>
      <p:pic>
        <p:nvPicPr>
          <p:cNvPr id="4" name="6.mp3">
            <a:hlinkClick r:id="" action="ppaction://media"/>
            <a:extLst>
              <a:ext uri="{FF2B5EF4-FFF2-40B4-BE49-F238E27FC236}">
                <a16:creationId xmlns:a16="http://schemas.microsoft.com/office/drawing/2014/main" id="{6946531F-E73E-FF41-ACF2-5C160BE45B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74000" y="6045200"/>
            <a:ext cx="812800" cy="812800"/>
          </a:xfrm>
          <a:prstGeom prst="rect">
            <a:avLst/>
          </a:prstGeom>
        </p:spPr>
      </p:pic>
    </p:spTree>
    <p:extLst>
      <p:ext uri="{BB962C8B-B14F-4D97-AF65-F5344CB8AC3E}">
        <p14:creationId xmlns:p14="http://schemas.microsoft.com/office/powerpoint/2010/main" val="1252578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568" y="836712"/>
            <a:ext cx="5032702" cy="2796639"/>
            <a:chOff x="550071" y="614981"/>
            <a:chExt cx="5033033" cy="2796743"/>
          </a:xfrm>
        </p:grpSpPr>
        <p:pic>
          <p:nvPicPr>
            <p:cNvPr id="10" name="Picture 9" descr="P:\exercise data base\spinal exercises\copies\cervical flexion stretch.jpg"/>
            <p:cNvPicPr/>
            <p:nvPr/>
          </p:nvPicPr>
          <p:blipFill rotWithShape="1">
            <a:blip r:embed="rId4">
              <a:extLst>
                <a:ext uri="{28A0092B-C50C-407E-A947-70E740481C1C}">
                  <a14:useLocalDpi xmlns:a14="http://schemas.microsoft.com/office/drawing/2010/main" val="0"/>
                </a:ext>
              </a:extLst>
            </a:blip>
            <a:srcRect l="27251" t="14181" r="22972"/>
            <a:stretch/>
          </p:blipFill>
          <p:spPr bwMode="auto">
            <a:xfrm>
              <a:off x="550071" y="614981"/>
              <a:ext cx="2310153" cy="2796743"/>
            </a:xfrm>
            <a:prstGeom prst="rect">
              <a:avLst/>
            </a:prstGeom>
            <a:noFill/>
            <a:ln>
              <a:noFill/>
            </a:ln>
          </p:spPr>
        </p:pic>
        <p:sp>
          <p:nvSpPr>
            <p:cNvPr id="11" name="Rectangle 10"/>
            <p:cNvSpPr/>
            <p:nvPr/>
          </p:nvSpPr>
          <p:spPr>
            <a:xfrm>
              <a:off x="2860224" y="1166641"/>
              <a:ext cx="2722880" cy="835660"/>
            </a:xfrm>
            <a:prstGeom prst="rect">
              <a:avLst/>
            </a:prstGeom>
          </p:spPr>
          <p:txBody>
            <a:bodyPr wrap="square">
              <a:spAutoFit/>
            </a:bodyPr>
            <a:lstStyle/>
            <a:p>
              <a:pPr>
                <a:spcAft>
                  <a:spcPts val="0"/>
                </a:spcAft>
              </a:pPr>
              <a:r>
                <a:rPr lang="en-GB" sz="1200" kern="1200">
                  <a:solidFill>
                    <a:srgbClr val="000000"/>
                  </a:solidFill>
                  <a:effectLst/>
                  <a:latin typeface="Calibri"/>
                  <a:ea typeface="Times New Roman"/>
                  <a:cs typeface="Times New Roman"/>
                </a:rPr>
                <a:t>Look down, taking your chin towards your chest.</a:t>
              </a:r>
              <a:endParaRPr lang="en-GB" sz="1200">
                <a:effectLst/>
                <a:latin typeface="Times New Roman"/>
                <a:ea typeface="Times New Roman"/>
              </a:endParaRPr>
            </a:p>
            <a:p>
              <a:pPr>
                <a:spcAft>
                  <a:spcPts val="0"/>
                </a:spcAft>
              </a:pPr>
              <a:r>
                <a:rPr lang="en-GB" sz="1200" kern="1200">
                  <a:solidFill>
                    <a:srgbClr val="000000"/>
                  </a:solidFill>
                  <a:effectLst/>
                  <a:latin typeface="Calibri"/>
                  <a:ea typeface="Times New Roman"/>
                  <a:cs typeface="Times New Roman"/>
                </a:rPr>
                <a:t>You will feel a stretch.</a:t>
              </a:r>
              <a:endParaRPr lang="en-GB" sz="1200">
                <a:effectLst/>
                <a:latin typeface="Times New Roman"/>
                <a:ea typeface="Times New Roman"/>
              </a:endParaRPr>
            </a:p>
            <a:p>
              <a:pPr>
                <a:spcAft>
                  <a:spcPts val="0"/>
                </a:spcAft>
              </a:pPr>
              <a:r>
                <a:rPr lang="en-GB" sz="1200" kern="1200">
                  <a:solidFill>
                    <a:srgbClr val="000000"/>
                  </a:solidFill>
                  <a:effectLst/>
                  <a:latin typeface="Calibri"/>
                  <a:ea typeface="Times New Roman"/>
                  <a:cs typeface="Times New Roman"/>
                </a:rPr>
                <a:t> </a:t>
              </a:r>
              <a:endParaRPr lang="en-GB" sz="1200">
                <a:effectLst/>
                <a:latin typeface="Times New Roman"/>
                <a:ea typeface="Times New Roman"/>
              </a:endParaRPr>
            </a:p>
          </p:txBody>
        </p:sp>
      </p:grpSp>
      <p:sp>
        <p:nvSpPr>
          <p:cNvPr id="2" name="TextBox 1"/>
          <p:cNvSpPr txBox="1">
            <a:spLocks noChangeArrowheads="1"/>
          </p:cNvSpPr>
          <p:nvPr/>
        </p:nvSpPr>
        <p:spPr bwMode="auto">
          <a:xfrm>
            <a:off x="1844675" y="457200"/>
            <a:ext cx="20970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4" name="Group 13"/>
          <p:cNvGrpSpPr/>
          <p:nvPr/>
        </p:nvGrpSpPr>
        <p:grpSpPr>
          <a:xfrm>
            <a:off x="3163787" y="2384054"/>
            <a:ext cx="5064798" cy="2811978"/>
            <a:chOff x="772027" y="1723769"/>
            <a:chExt cx="5065453" cy="2812735"/>
          </a:xfrm>
        </p:grpSpPr>
        <p:pic>
          <p:nvPicPr>
            <p:cNvPr id="15" name="Picture 14" descr="P:\exercise data base\spinal exercises\copies\cervical extension stretch.jpg"/>
            <p:cNvPicPr/>
            <p:nvPr/>
          </p:nvPicPr>
          <p:blipFill rotWithShape="1">
            <a:blip r:embed="rId5">
              <a:extLst>
                <a:ext uri="{28A0092B-C50C-407E-A947-70E740481C1C}">
                  <a14:useLocalDpi xmlns:a14="http://schemas.microsoft.com/office/drawing/2010/main" val="0"/>
                </a:ext>
              </a:extLst>
            </a:blip>
            <a:srcRect l="24903" t="14938" r="22567"/>
            <a:stretch/>
          </p:blipFill>
          <p:spPr bwMode="auto">
            <a:xfrm>
              <a:off x="772027" y="1723769"/>
              <a:ext cx="2449304" cy="2812735"/>
            </a:xfrm>
            <a:prstGeom prst="rect">
              <a:avLst/>
            </a:prstGeom>
            <a:noFill/>
            <a:ln>
              <a:noFill/>
            </a:ln>
          </p:spPr>
        </p:pic>
        <p:sp>
          <p:nvSpPr>
            <p:cNvPr id="17" name="Rectangle 16"/>
            <p:cNvSpPr/>
            <p:nvPr/>
          </p:nvSpPr>
          <p:spPr>
            <a:xfrm>
              <a:off x="3474908" y="1726907"/>
              <a:ext cx="2362572" cy="830997"/>
            </a:xfrm>
            <a:prstGeom prst="rect">
              <a:avLst/>
            </a:prstGeom>
          </p:spPr>
          <p:txBody>
            <a:bodyPr wrap="square">
              <a:spAutoFit/>
            </a:bodyPr>
            <a:lstStyle/>
            <a:p>
              <a:pPr>
                <a:spcAft>
                  <a:spcPts val="0"/>
                </a:spcAft>
              </a:pPr>
              <a:r>
                <a:rPr lang="en-GB" sz="1200" kern="1200" dirty="0">
                  <a:solidFill>
                    <a:srgbClr val="000000"/>
                  </a:solidFill>
                  <a:effectLst/>
                  <a:latin typeface="Calibri"/>
                  <a:ea typeface="Times New Roman"/>
                  <a:cs typeface="Times New Roman"/>
                </a:rPr>
                <a:t>Look up, taking your chin towards the ceiling chest.</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Times New Roman"/>
                  <a:cs typeface="Times New Roman"/>
                </a:rPr>
                <a:t>You will feel a stretch.</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Times New Roman"/>
                  <a:cs typeface="Times New Roman"/>
                </a:rPr>
                <a:t> </a:t>
              </a:r>
              <a:endParaRPr lang="en-GB" sz="1200" dirty="0">
                <a:effectLst/>
                <a:latin typeface="Times New Roman"/>
                <a:ea typeface="Times New Roman"/>
              </a:endParaRPr>
            </a:p>
          </p:txBody>
        </p:sp>
      </p:grpSp>
      <p:grpSp>
        <p:nvGrpSpPr>
          <p:cNvPr id="18" name="Group 17"/>
          <p:cNvGrpSpPr/>
          <p:nvPr/>
        </p:nvGrpSpPr>
        <p:grpSpPr>
          <a:xfrm>
            <a:off x="323528" y="4077073"/>
            <a:ext cx="4126531" cy="2520280"/>
            <a:chOff x="218918" y="4715538"/>
            <a:chExt cx="4126696" cy="2521316"/>
          </a:xfrm>
        </p:grpSpPr>
        <p:pic>
          <p:nvPicPr>
            <p:cNvPr id="19" name="Picture 18" descr="Y:\new photos\IMG_6022.JPG"/>
            <p:cNvPicPr/>
            <p:nvPr/>
          </p:nvPicPr>
          <p:blipFill rotWithShape="1">
            <a:blip r:embed="rId6">
              <a:extLst>
                <a:ext uri="{28A0092B-C50C-407E-A947-70E740481C1C}">
                  <a14:useLocalDpi xmlns:a14="http://schemas.microsoft.com/office/drawing/2010/main" val="0"/>
                </a:ext>
              </a:extLst>
            </a:blip>
            <a:srcRect l="17992" t="13027" r="18376" b="17749"/>
            <a:stretch/>
          </p:blipFill>
          <p:spPr bwMode="auto">
            <a:xfrm>
              <a:off x="218918" y="4715538"/>
              <a:ext cx="2232337" cy="2521316"/>
            </a:xfrm>
            <a:prstGeom prst="rect">
              <a:avLst/>
            </a:prstGeom>
            <a:noFill/>
            <a:ln>
              <a:noFill/>
            </a:ln>
          </p:spPr>
        </p:pic>
        <p:sp>
          <p:nvSpPr>
            <p:cNvPr id="20" name="Rectangle 19"/>
            <p:cNvSpPr/>
            <p:nvPr/>
          </p:nvSpPr>
          <p:spPr>
            <a:xfrm>
              <a:off x="2545389" y="5915799"/>
              <a:ext cx="1800225" cy="461855"/>
            </a:xfrm>
            <a:prstGeom prst="rect">
              <a:avLst/>
            </a:prstGeom>
          </p:spPr>
          <p:txBody>
            <a:bodyPr wrap="square">
              <a:spAutoFit/>
            </a:bodyPr>
            <a:lstStyle/>
            <a:p>
              <a:pPr>
                <a:spcAft>
                  <a:spcPts val="0"/>
                </a:spcAft>
              </a:pPr>
              <a:r>
                <a:rPr lang="en-GB" sz="1200" kern="1200" dirty="0">
                  <a:solidFill>
                    <a:srgbClr val="000000"/>
                  </a:solidFill>
                  <a:effectLst/>
                  <a:latin typeface="Calibri"/>
                  <a:ea typeface="Times New Roman"/>
                  <a:cs typeface="Times New Roman"/>
                </a:rPr>
                <a:t>Look left/ right.</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Times New Roman"/>
                  <a:cs typeface="Times New Roman"/>
                </a:rPr>
                <a:t> </a:t>
              </a:r>
              <a:endParaRPr lang="en-GB" sz="1200" dirty="0">
                <a:effectLst/>
                <a:latin typeface="Times New Roman"/>
                <a:ea typeface="Times New Roman"/>
              </a:endParaRPr>
            </a:p>
          </p:txBody>
        </p:sp>
      </p:grpSp>
      <p:sp>
        <p:nvSpPr>
          <p:cNvPr id="7"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3" name="Group 12"/>
          <p:cNvGrpSpPr/>
          <p:nvPr/>
        </p:nvGrpSpPr>
        <p:grpSpPr>
          <a:xfrm>
            <a:off x="4188193" y="4077073"/>
            <a:ext cx="4488263" cy="2673814"/>
            <a:chOff x="1361211" y="-313102"/>
            <a:chExt cx="4488416" cy="2674776"/>
          </a:xfrm>
        </p:grpSpPr>
        <p:pic>
          <p:nvPicPr>
            <p:cNvPr id="16" name="Picture 15" descr="Y:\new photos\IMG_6023.JPG"/>
            <p:cNvPicPr/>
            <p:nvPr/>
          </p:nvPicPr>
          <p:blipFill rotWithShape="1">
            <a:blip r:embed="rId7">
              <a:extLst>
                <a:ext uri="{28A0092B-C50C-407E-A947-70E740481C1C}">
                  <a14:useLocalDpi xmlns:a14="http://schemas.microsoft.com/office/drawing/2010/main" val="0"/>
                </a:ext>
              </a:extLst>
            </a:blip>
            <a:srcRect l="13285" t="13937" r="13993" b="10827"/>
            <a:stretch/>
          </p:blipFill>
          <p:spPr bwMode="auto">
            <a:xfrm>
              <a:off x="3329262" y="-313102"/>
              <a:ext cx="2520365" cy="2357655"/>
            </a:xfrm>
            <a:prstGeom prst="rect">
              <a:avLst/>
            </a:prstGeom>
            <a:noFill/>
            <a:ln>
              <a:noFill/>
            </a:ln>
          </p:spPr>
        </p:pic>
        <p:sp>
          <p:nvSpPr>
            <p:cNvPr id="21" name="Rectangle 20"/>
            <p:cNvSpPr/>
            <p:nvPr/>
          </p:nvSpPr>
          <p:spPr>
            <a:xfrm>
              <a:off x="1361211" y="1345646"/>
              <a:ext cx="1968051" cy="1016028"/>
            </a:xfrm>
            <a:prstGeom prst="rect">
              <a:avLst/>
            </a:prstGeom>
          </p:spPr>
          <p:txBody>
            <a:bodyPr wrap="square">
              <a:spAutoFit/>
            </a:bodyPr>
            <a:lstStyle/>
            <a:p>
              <a:pPr>
                <a:spcAft>
                  <a:spcPts val="0"/>
                </a:spcAft>
              </a:pPr>
              <a:r>
                <a:rPr lang="en-GB" sz="1200" kern="1200" dirty="0">
                  <a:solidFill>
                    <a:srgbClr val="000000"/>
                  </a:solidFill>
                  <a:effectLst/>
                  <a:latin typeface="Calibri"/>
                  <a:ea typeface="Times New Roman"/>
                  <a:cs typeface="Times New Roman"/>
                </a:rPr>
                <a:t>Tilt your head / right, taking your ear down towards your shoulder. </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Times New Roman"/>
                  <a:cs typeface="Times New Roman"/>
                </a:rPr>
                <a:t>Keep your shoulder relaxed. </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Times New Roman"/>
                  <a:cs typeface="Times New Roman"/>
                </a:rPr>
                <a:t> </a:t>
              </a:r>
              <a:endParaRPr lang="en-GB" sz="1200" dirty="0">
                <a:effectLst/>
                <a:latin typeface="Times New Roman"/>
                <a:ea typeface="Times New Roman"/>
              </a:endParaRPr>
            </a:p>
          </p:txBody>
        </p:sp>
      </p:grpSp>
      <p:pic>
        <p:nvPicPr>
          <p:cNvPr id="3" name="7.mp3">
            <a:hlinkClick r:id="" action="ppaction://media"/>
            <a:extLst>
              <a:ext uri="{FF2B5EF4-FFF2-40B4-BE49-F238E27FC236}">
                <a16:creationId xmlns:a16="http://schemas.microsoft.com/office/drawing/2014/main" id="{521E0F0B-B588-D840-935D-584ED7A880D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863656" y="1257384"/>
            <a:ext cx="812800" cy="812800"/>
          </a:xfrm>
          <a:prstGeom prst="rect">
            <a:avLst/>
          </a:prstGeom>
        </p:spPr>
      </p:pic>
    </p:spTree>
    <p:extLst>
      <p:ext uri="{BB962C8B-B14F-4D97-AF65-F5344CB8AC3E}">
        <p14:creationId xmlns:p14="http://schemas.microsoft.com/office/powerpoint/2010/main" val="3338114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28592"/>
          </a:xfrm>
        </p:spPr>
        <p:txBody>
          <a:bodyPr>
            <a:normAutofit fontScale="85000" lnSpcReduction="20000"/>
          </a:bodyPr>
          <a:lstStyle/>
          <a:p>
            <a:pPr marL="0" indent="0" algn="ctr">
              <a:buNone/>
            </a:pPr>
            <a:r>
              <a:rPr lang="en-GB" sz="4200" b="1" dirty="0"/>
              <a:t>Management of symptoms </a:t>
            </a:r>
            <a:endParaRPr lang="en-GB" sz="4200" dirty="0"/>
          </a:p>
          <a:p>
            <a:pPr marL="0" indent="0">
              <a:buNone/>
            </a:pPr>
            <a:endParaRPr lang="en-GB" dirty="0"/>
          </a:p>
          <a:p>
            <a:pPr marL="0" indent="0">
              <a:buNone/>
            </a:pPr>
            <a:r>
              <a:rPr lang="en-GB" u="sng" dirty="0"/>
              <a:t>Painkillers</a:t>
            </a:r>
            <a:endParaRPr lang="en-GB" sz="2800" dirty="0"/>
          </a:p>
          <a:p>
            <a:pPr marL="0" indent="0">
              <a:buNone/>
            </a:pPr>
            <a:endParaRPr lang="en-GB" sz="1600" dirty="0"/>
          </a:p>
          <a:p>
            <a:pPr marL="0" indent="0">
              <a:buNone/>
            </a:pPr>
            <a:r>
              <a:rPr lang="en-GB" dirty="0"/>
              <a:t>Please seek the advice of a Pharmacist/GP regarding the use of simple pain relief medication. This will help to reduce pain and allow you to keep active.</a:t>
            </a:r>
          </a:p>
          <a:p>
            <a:pPr marL="0" indent="0">
              <a:buNone/>
            </a:pPr>
            <a:r>
              <a:rPr lang="en-GB" dirty="0"/>
              <a:t>As an alternative you can rub anti-inflammatory creams over tender areas.</a:t>
            </a:r>
            <a:endParaRPr lang="en-GB" sz="3600" dirty="0"/>
          </a:p>
          <a:p>
            <a:pPr marL="0" indent="0">
              <a:buNone/>
            </a:pPr>
            <a:r>
              <a:rPr lang="en-GB" dirty="0"/>
              <a:t>These should be used regularly instead of just when the pain is at its worst. </a:t>
            </a:r>
          </a:p>
          <a:p>
            <a:pPr marL="0" indent="0">
              <a:buNone/>
            </a:pPr>
            <a:endParaRPr lang="en-GB" dirty="0"/>
          </a:p>
          <a:p>
            <a:pPr marL="0" indent="0">
              <a:buNone/>
            </a:pPr>
            <a:r>
              <a:rPr lang="en-GB" dirty="0"/>
              <a:t>It is important that you follow the advice of your GP to check that medication is suitable for you to take. </a:t>
            </a:r>
          </a:p>
        </p:txBody>
      </p:sp>
      <p:pic>
        <p:nvPicPr>
          <p:cNvPr id="2" name="8.mp3">
            <a:hlinkClick r:id="" action="ppaction://media"/>
            <a:extLst>
              <a:ext uri="{FF2B5EF4-FFF2-40B4-BE49-F238E27FC236}">
                <a16:creationId xmlns:a16="http://schemas.microsoft.com/office/drawing/2014/main" id="{151CE45E-93A0-D84B-ADFF-613200375D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74000" y="6046936"/>
            <a:ext cx="812800" cy="812800"/>
          </a:xfrm>
          <a:prstGeom prst="rect">
            <a:avLst/>
          </a:prstGeom>
        </p:spPr>
      </p:pic>
    </p:spTree>
    <p:extLst>
      <p:ext uri="{BB962C8B-B14F-4D97-AF65-F5344CB8AC3E}">
        <p14:creationId xmlns:p14="http://schemas.microsoft.com/office/powerpoint/2010/main" val="3928012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6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752529"/>
          </a:xfrm>
        </p:spPr>
        <p:txBody>
          <a:bodyPr>
            <a:normAutofit fontScale="62500" lnSpcReduction="20000"/>
          </a:bodyPr>
          <a:lstStyle/>
          <a:p>
            <a:pPr marL="0" indent="0">
              <a:buNone/>
            </a:pPr>
            <a:r>
              <a:rPr lang="en-GB" b="1" u="sng" dirty="0"/>
              <a:t>Heat and Ice</a:t>
            </a:r>
          </a:p>
          <a:p>
            <a:pPr marL="0" indent="0">
              <a:buNone/>
            </a:pPr>
            <a:endParaRPr lang="en-GB" dirty="0"/>
          </a:p>
          <a:p>
            <a:r>
              <a:rPr lang="en-GB" dirty="0"/>
              <a:t>The use of heat can help with pain and muscle relaxation. Use a warm water bottle, or microwavable wheat bag, following the instructions provided when you purchased it. To protect your skin from heat burns, wrap the item in a few layers of towel. Leave in place for 15-20 minutes. It can be reapplied after 2 hours if you wish.  </a:t>
            </a:r>
          </a:p>
          <a:p>
            <a:pPr marL="0" indent="0">
              <a:buNone/>
            </a:pPr>
            <a:r>
              <a:rPr lang="en-GB" dirty="0"/>
              <a:t> </a:t>
            </a:r>
          </a:p>
          <a:p>
            <a:r>
              <a:rPr lang="en-GB" dirty="0"/>
              <a:t>The use of ice can help with pain and inflammation. Use crushed ice cubes or a bag of frozen peas. To reduce the risk of developing an ice burn place the ice pack in a wet towel. Leave in place for 15-20 minutes. It can be reapplied after 2 hours if you wish.  </a:t>
            </a:r>
          </a:p>
          <a:p>
            <a:endParaRPr lang="en-GB" dirty="0"/>
          </a:p>
          <a:p>
            <a:r>
              <a:rPr lang="en-GB" dirty="0"/>
              <a:t>It’s normal for the skin to become pink with either heat or ice, however if you experience discomfort or a burning sensation remove the item immediately. Don’t apply heat or ice packs if you have poor skin sensation or poor circulation, if you are diabetic or over areas of infection.</a:t>
            </a:r>
          </a:p>
        </p:txBody>
      </p:sp>
      <p:pic>
        <p:nvPicPr>
          <p:cNvPr id="2" name="9.mp3">
            <a:hlinkClick r:id="" action="ppaction://media"/>
            <a:extLst>
              <a:ext uri="{FF2B5EF4-FFF2-40B4-BE49-F238E27FC236}">
                <a16:creationId xmlns:a16="http://schemas.microsoft.com/office/drawing/2014/main" id="{1E0C29C3-FAA7-2440-8373-6D787DE966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74000" y="6045200"/>
            <a:ext cx="812800" cy="812800"/>
          </a:xfrm>
          <a:prstGeom prst="rect">
            <a:avLst/>
          </a:prstGeom>
        </p:spPr>
      </p:pic>
    </p:spTree>
    <p:extLst>
      <p:ext uri="{BB962C8B-B14F-4D97-AF65-F5344CB8AC3E}">
        <p14:creationId xmlns:p14="http://schemas.microsoft.com/office/powerpoint/2010/main" val="4088311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5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665</Words>
  <Application>Microsoft Macintosh PowerPoint</Application>
  <PresentationFormat>On-screen Show (4:3)</PresentationFormat>
  <Paragraphs>76</Paragraphs>
  <Slides>12</Slides>
  <Notes>4</Notes>
  <HiddenSlides>0</HiddenSlides>
  <MMClips>12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Times New Roman</vt:lpstr>
      <vt:lpstr>Office Theme</vt:lpstr>
      <vt:lpstr>1_Office Theme</vt:lpstr>
      <vt:lpstr>Whiplash and Neck Pain</vt:lpstr>
      <vt:lpstr>Whiplash</vt:lpstr>
      <vt:lpstr>What causes whiplash?</vt:lpstr>
      <vt:lpstr>PowerPoint Presentation</vt:lpstr>
      <vt:lpstr>PowerPoint Presentation</vt:lpstr>
      <vt:lpstr>Whiplash recovery </vt:lpstr>
      <vt:lpstr>PowerPoint Presentation</vt:lpstr>
      <vt:lpstr>PowerPoint Presentation</vt:lpstr>
      <vt:lpstr>PowerPoint Presentation</vt:lpstr>
      <vt:lpstr>Physiotherapy</vt:lpstr>
      <vt:lpstr>PowerPoint Presentation</vt:lpstr>
      <vt:lpstr>Resources</vt:lpstr>
    </vt:vector>
  </TitlesOfParts>
  <Company>Calderdale &amp; Huddersfield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Cordingley</dc:creator>
  <cp:lastModifiedBy>Sophie Thomas</cp:lastModifiedBy>
  <cp:revision>28</cp:revision>
  <cp:lastPrinted>2018-03-23T13:49:26Z</cp:lastPrinted>
  <dcterms:created xsi:type="dcterms:W3CDTF">2015-11-06T12:16:49Z</dcterms:created>
  <dcterms:modified xsi:type="dcterms:W3CDTF">2019-03-06T12:31:34Z</dcterms:modified>
</cp:coreProperties>
</file>