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48" r:id="rId2"/>
  </p:sldMasterIdLst>
  <p:sldIdLst>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ACB9E1-F8B5-4187-A08C-43942F7C3AE6}" v="470" dt="2022-06-30T14:26:16.1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24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5/10/relationships/revisionInfo" Target="revisionInfo.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BD8C5-0FD1-4426-852B-6BCA46BF42BB}"/>
              </a:ext>
            </a:extLst>
          </p:cNvPr>
          <p:cNvSpPr>
            <a:spLocks noGrp="1"/>
          </p:cNvSpPr>
          <p:nvPr>
            <p:ph type="title" hasCustomPrompt="1"/>
          </p:nvPr>
        </p:nvSpPr>
        <p:spPr>
          <a:xfrm>
            <a:off x="838200" y="2279650"/>
            <a:ext cx="10515600" cy="1325563"/>
          </a:xfrm>
          <a:prstGeom prst="rect">
            <a:avLst/>
          </a:prstGeom>
        </p:spPr>
        <p:txBody>
          <a:bodyPr anchor="ctr" anchorCtr="0"/>
          <a:lstStyle>
            <a:lvl1pPr algn="ctr">
              <a:defRPr sz="5400">
                <a:solidFill>
                  <a:schemeClr val="bg1"/>
                </a:solidFill>
              </a:defRPr>
            </a:lvl1pPr>
          </a:lstStyle>
          <a:p>
            <a:r>
              <a:rPr lang="en-US" dirty="0"/>
              <a:t>Presentation Title</a:t>
            </a:r>
            <a:endParaRPr lang="en-GB" dirty="0"/>
          </a:p>
        </p:txBody>
      </p:sp>
      <p:sp>
        <p:nvSpPr>
          <p:cNvPr id="4" name="Text Placeholder 3">
            <a:extLst>
              <a:ext uri="{FF2B5EF4-FFF2-40B4-BE49-F238E27FC236}">
                <a16:creationId xmlns:a16="http://schemas.microsoft.com/office/drawing/2014/main" id="{368CB8CE-A328-4966-90D3-CB31167B4720}"/>
              </a:ext>
            </a:extLst>
          </p:cNvPr>
          <p:cNvSpPr>
            <a:spLocks noGrp="1"/>
          </p:cNvSpPr>
          <p:nvPr>
            <p:ph type="body" sz="quarter" idx="10" hasCustomPrompt="1"/>
          </p:nvPr>
        </p:nvSpPr>
        <p:spPr>
          <a:xfrm>
            <a:off x="4333875" y="3724275"/>
            <a:ext cx="3609975" cy="361950"/>
          </a:xfrm>
          <a:prstGeom prst="rect">
            <a:avLst/>
          </a:prstGeom>
        </p:spPr>
        <p:txBody>
          <a:bodyPr/>
          <a:lstStyle>
            <a:lvl1pPr marL="0" indent="0" algn="ctr">
              <a:buNone/>
              <a:defRPr sz="2400">
                <a:solidFill>
                  <a:schemeClr val="bg1"/>
                </a:solidFill>
              </a:defRPr>
            </a:lvl1pPr>
          </a:lstStyle>
          <a:p>
            <a:pPr lvl="0"/>
            <a:r>
              <a:rPr lang="en-US" dirty="0"/>
              <a:t>DD Month YYYY</a:t>
            </a:r>
            <a:endParaRPr lang="en-GB" dirty="0"/>
          </a:p>
        </p:txBody>
      </p:sp>
    </p:spTree>
    <p:extLst>
      <p:ext uri="{BB962C8B-B14F-4D97-AF65-F5344CB8AC3E}">
        <p14:creationId xmlns:p14="http://schemas.microsoft.com/office/powerpoint/2010/main" val="3137234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558E2FD0-E589-4886-ABDF-AC6803F23CD1}"/>
              </a:ext>
            </a:extLst>
          </p:cNvPr>
          <p:cNvSpPr>
            <a:spLocks noGrp="1"/>
          </p:cNvSpPr>
          <p:nvPr>
            <p:ph type="body" sz="quarter" idx="10" hasCustomPrompt="1"/>
          </p:nvPr>
        </p:nvSpPr>
        <p:spPr>
          <a:xfrm>
            <a:off x="151130" y="136525"/>
            <a:ext cx="6534150" cy="742950"/>
          </a:xfrm>
          <a:prstGeom prst="rect">
            <a:avLst/>
          </a:prstGeom>
        </p:spPr>
        <p:txBody>
          <a:bodyPr anchor="ctr" anchorCtr="0"/>
          <a:lstStyle>
            <a:lvl1pPr marL="0" indent="0">
              <a:buNone/>
              <a:defRPr sz="3600" b="0">
                <a:solidFill>
                  <a:schemeClr val="bg1"/>
                </a:solidFill>
                <a:latin typeface="+mj-lt"/>
              </a:defRPr>
            </a:lvl1pPr>
          </a:lstStyle>
          <a:p>
            <a:pPr lvl="0"/>
            <a:r>
              <a:rPr lang="en-US" dirty="0"/>
              <a:t>Slide Heading</a:t>
            </a:r>
          </a:p>
        </p:txBody>
      </p:sp>
    </p:spTree>
    <p:extLst>
      <p:ext uri="{BB962C8B-B14F-4D97-AF65-F5344CB8AC3E}">
        <p14:creationId xmlns:p14="http://schemas.microsoft.com/office/powerpoint/2010/main" val="3839748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558E2FD0-E589-4886-ABDF-AC6803F23CD1}"/>
              </a:ext>
            </a:extLst>
          </p:cNvPr>
          <p:cNvSpPr>
            <a:spLocks noGrp="1"/>
          </p:cNvSpPr>
          <p:nvPr>
            <p:ph type="body" sz="quarter" idx="10" hasCustomPrompt="1"/>
          </p:nvPr>
        </p:nvSpPr>
        <p:spPr>
          <a:xfrm>
            <a:off x="151130" y="136525"/>
            <a:ext cx="6534150" cy="742950"/>
          </a:xfrm>
          <a:prstGeom prst="rect">
            <a:avLst/>
          </a:prstGeom>
        </p:spPr>
        <p:txBody>
          <a:bodyPr anchor="ctr" anchorCtr="0"/>
          <a:lstStyle>
            <a:lvl1pPr marL="0" indent="0">
              <a:buNone/>
              <a:defRPr sz="3600" b="0">
                <a:solidFill>
                  <a:schemeClr val="bg1"/>
                </a:solidFill>
                <a:latin typeface="+mj-lt"/>
              </a:defRPr>
            </a:lvl1pPr>
          </a:lstStyle>
          <a:p>
            <a:pPr lvl="0"/>
            <a:r>
              <a:rPr lang="en-US" dirty="0"/>
              <a:t>Slide Heading</a:t>
            </a:r>
          </a:p>
        </p:txBody>
      </p:sp>
    </p:spTree>
    <p:extLst>
      <p:ext uri="{BB962C8B-B14F-4D97-AF65-F5344CB8AC3E}">
        <p14:creationId xmlns:p14="http://schemas.microsoft.com/office/powerpoint/2010/main" val="4092199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BD8C5-0FD1-4426-852B-6BCA46BF42BB}"/>
              </a:ext>
            </a:extLst>
          </p:cNvPr>
          <p:cNvSpPr>
            <a:spLocks noGrp="1"/>
          </p:cNvSpPr>
          <p:nvPr>
            <p:ph type="title" hasCustomPrompt="1"/>
          </p:nvPr>
        </p:nvSpPr>
        <p:spPr>
          <a:xfrm>
            <a:off x="838200" y="2279650"/>
            <a:ext cx="10515600" cy="1325563"/>
          </a:xfrm>
          <a:prstGeom prst="rect">
            <a:avLst/>
          </a:prstGeom>
        </p:spPr>
        <p:txBody>
          <a:bodyPr anchor="ctr" anchorCtr="0"/>
          <a:lstStyle>
            <a:lvl1pPr algn="ctr">
              <a:defRPr sz="5400">
                <a:solidFill>
                  <a:schemeClr val="bg1"/>
                </a:solidFill>
              </a:defRPr>
            </a:lvl1pPr>
          </a:lstStyle>
          <a:p>
            <a:r>
              <a:rPr lang="en-US" dirty="0"/>
              <a:t>Presentation Title</a:t>
            </a:r>
            <a:endParaRPr lang="en-GB" dirty="0"/>
          </a:p>
        </p:txBody>
      </p:sp>
      <p:sp>
        <p:nvSpPr>
          <p:cNvPr id="4" name="Text Placeholder 3">
            <a:extLst>
              <a:ext uri="{FF2B5EF4-FFF2-40B4-BE49-F238E27FC236}">
                <a16:creationId xmlns:a16="http://schemas.microsoft.com/office/drawing/2014/main" id="{368CB8CE-A328-4966-90D3-CB31167B4720}"/>
              </a:ext>
            </a:extLst>
          </p:cNvPr>
          <p:cNvSpPr>
            <a:spLocks noGrp="1"/>
          </p:cNvSpPr>
          <p:nvPr>
            <p:ph type="body" sz="quarter" idx="10" hasCustomPrompt="1"/>
          </p:nvPr>
        </p:nvSpPr>
        <p:spPr>
          <a:xfrm>
            <a:off x="4333875" y="3724275"/>
            <a:ext cx="3609975" cy="361950"/>
          </a:xfrm>
          <a:prstGeom prst="rect">
            <a:avLst/>
          </a:prstGeom>
        </p:spPr>
        <p:txBody>
          <a:bodyPr/>
          <a:lstStyle>
            <a:lvl1pPr marL="0" indent="0" algn="ctr">
              <a:buNone/>
              <a:defRPr sz="2400">
                <a:solidFill>
                  <a:schemeClr val="bg1"/>
                </a:solidFill>
              </a:defRPr>
            </a:lvl1pPr>
          </a:lstStyle>
          <a:p>
            <a:pPr lvl="0"/>
            <a:r>
              <a:rPr lang="en-US" dirty="0"/>
              <a:t>DD Month YYYY</a:t>
            </a:r>
            <a:endParaRPr lang="en-GB" dirty="0"/>
          </a:p>
        </p:txBody>
      </p:sp>
    </p:spTree>
    <p:extLst>
      <p:ext uri="{BB962C8B-B14F-4D97-AF65-F5344CB8AC3E}">
        <p14:creationId xmlns:p14="http://schemas.microsoft.com/office/powerpoint/2010/main" val="37097525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7" Type="http://schemas.microsoft.com/office/2007/relationships/hdphoto" Target="../media/hdphoto1.wdp"/><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3.jp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F94FE9D-DE64-4316-8E72-ADECF1136312}"/>
              </a:ext>
            </a:extLst>
          </p:cNvPr>
          <p:cNvSpPr/>
          <p:nvPr userDrawn="1"/>
        </p:nvSpPr>
        <p:spPr>
          <a:xfrm>
            <a:off x="0" y="0"/>
            <a:ext cx="12192000" cy="4295775"/>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GB" dirty="0"/>
          </a:p>
        </p:txBody>
      </p:sp>
      <p:pic>
        <p:nvPicPr>
          <p:cNvPr id="8" name="Picture 7" descr="Text&#10;&#10;Description automatically generated">
            <a:extLst>
              <a:ext uri="{FF2B5EF4-FFF2-40B4-BE49-F238E27FC236}">
                <a16:creationId xmlns:a16="http://schemas.microsoft.com/office/drawing/2014/main" id="{E73AF65B-854A-4A46-A62E-8A9CD533074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814046" y="218716"/>
            <a:ext cx="2247069" cy="571859"/>
          </a:xfrm>
          <a:prstGeom prst="rect">
            <a:avLst/>
          </a:prstGeom>
        </p:spPr>
      </p:pic>
      <p:pic>
        <p:nvPicPr>
          <p:cNvPr id="9" name="Picture 8">
            <a:extLst>
              <a:ext uri="{FF2B5EF4-FFF2-40B4-BE49-F238E27FC236}">
                <a16:creationId xmlns:a16="http://schemas.microsoft.com/office/drawing/2014/main" id="{386C98FD-2E88-48A6-A08A-55149F1DDCE3}"/>
              </a:ext>
            </a:extLst>
          </p:cNvPr>
          <p:cNvPicPr>
            <a:picLocks noChangeAspect="1"/>
          </p:cNvPicPr>
          <p:nvPr userDrawn="1"/>
        </p:nvPicPr>
        <p:blipFill>
          <a:blip r:embed="rId5">
            <a:duotone>
              <a:schemeClr val="accent1">
                <a:shade val="45000"/>
                <a:satMod val="135000"/>
              </a:schemeClr>
              <a:prstClr val="white"/>
            </a:duotone>
            <a:extLst>
              <a:ext uri="{BEBA8EAE-BF5A-486C-A8C5-ECC9F3942E4B}">
                <a14:imgProps xmlns:a14="http://schemas.microsoft.com/office/drawing/2010/main">
                  <a14:imgLayer r:embed="rId6">
                    <a14:imgEffect>
                      <a14:saturation sat="200000"/>
                    </a14:imgEffect>
                  </a14:imgLayer>
                </a14:imgProps>
              </a:ext>
            </a:extLst>
          </a:blip>
          <a:stretch>
            <a:fillRect/>
          </a:stretch>
        </p:blipFill>
        <p:spPr>
          <a:xfrm>
            <a:off x="10697248" y="6322142"/>
            <a:ext cx="1358173" cy="364767"/>
          </a:xfrm>
          <a:prstGeom prst="rect">
            <a:avLst/>
          </a:prstGeom>
        </p:spPr>
      </p:pic>
      <p:pic>
        <p:nvPicPr>
          <p:cNvPr id="3" name="Picture 2" descr="A picture containing clipart, vector graphics&#10;&#10;Description automatically generated">
            <a:extLst>
              <a:ext uri="{FF2B5EF4-FFF2-40B4-BE49-F238E27FC236}">
                <a16:creationId xmlns:a16="http://schemas.microsoft.com/office/drawing/2014/main" id="{5AFFA8D7-EBE8-7905-4F28-EB55A43A6994}"/>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36578" y="5732206"/>
            <a:ext cx="1039054" cy="954703"/>
          </a:xfrm>
          <a:prstGeom prst="rect">
            <a:avLst/>
          </a:prstGeom>
        </p:spPr>
      </p:pic>
    </p:spTree>
    <p:extLst>
      <p:ext uri="{BB962C8B-B14F-4D97-AF65-F5344CB8AC3E}">
        <p14:creationId xmlns:p14="http://schemas.microsoft.com/office/powerpoint/2010/main" val="3969122782"/>
      </p:ext>
    </p:extLst>
  </p:cSld>
  <p:clrMap bg1="lt1" tx1="dk1" bg2="lt2" tx2="dk2" accent1="accent1" accent2="accent2" accent3="accent3" accent4="accent4" accent5="accent5" accent6="accent6" hlink="hlink" folHlink="folHlink"/>
  <p:sldLayoutIdLst>
    <p:sldLayoutId id="2147483651" r:id="rId1"/>
    <p:sldLayoutId id="21474836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D582621-4C75-4F19-B1F2-95A451516232}"/>
              </a:ext>
            </a:extLst>
          </p:cNvPr>
          <p:cNvSpPr/>
          <p:nvPr userDrawn="1"/>
        </p:nvSpPr>
        <p:spPr>
          <a:xfrm>
            <a:off x="0" y="-2"/>
            <a:ext cx="12192000" cy="104860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GB"/>
          </a:p>
        </p:txBody>
      </p:sp>
      <p:pic>
        <p:nvPicPr>
          <p:cNvPr id="8" name="Picture 7" descr="Text&#10;&#10;Description automatically generated">
            <a:extLst>
              <a:ext uri="{FF2B5EF4-FFF2-40B4-BE49-F238E27FC236}">
                <a16:creationId xmlns:a16="http://schemas.microsoft.com/office/drawing/2014/main" id="{6FDB09AC-1524-47A9-9C66-E8ABDD23A43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814046" y="218716"/>
            <a:ext cx="2247069" cy="571859"/>
          </a:xfrm>
          <a:prstGeom prst="rect">
            <a:avLst/>
          </a:prstGeom>
        </p:spPr>
      </p:pic>
      <p:pic>
        <p:nvPicPr>
          <p:cNvPr id="9" name="Picture 8" descr="A picture containing clipart, vector graphics&#10;&#10;Description automatically generated">
            <a:extLst>
              <a:ext uri="{FF2B5EF4-FFF2-40B4-BE49-F238E27FC236}">
                <a16:creationId xmlns:a16="http://schemas.microsoft.com/office/drawing/2014/main" id="{FCAB36B6-E8D8-7749-5D8B-2E6C2817A0B1}"/>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465322" y="5455600"/>
            <a:ext cx="1261357" cy="1158959"/>
          </a:xfrm>
          <a:prstGeom prst="rect">
            <a:avLst/>
          </a:prstGeom>
          <a:gradFill>
            <a:gsLst>
              <a:gs pos="40000">
                <a:schemeClr val="accent1">
                  <a:lumMod val="5000"/>
                  <a:lumOff val="95000"/>
                </a:schemeClr>
              </a:gs>
              <a:gs pos="12000">
                <a:schemeClr val="accent1">
                  <a:lumMod val="45000"/>
                  <a:lumOff val="55000"/>
                </a:schemeClr>
              </a:gs>
              <a:gs pos="59000">
                <a:schemeClr val="bg1"/>
              </a:gs>
              <a:gs pos="83750">
                <a:srgbClr val="C1CBE4"/>
              </a:gs>
              <a:gs pos="77500">
                <a:srgbClr val="BAC5E1"/>
              </a:gs>
              <a:gs pos="90000">
                <a:schemeClr val="accent1">
                  <a:lumMod val="30000"/>
                  <a:lumOff val="70000"/>
                </a:schemeClr>
              </a:gs>
            </a:gsLst>
            <a:lin ang="5400000" scaled="1"/>
          </a:gradFill>
        </p:spPr>
      </p:pic>
      <p:pic>
        <p:nvPicPr>
          <p:cNvPr id="11" name="Picture 10">
            <a:extLst>
              <a:ext uri="{FF2B5EF4-FFF2-40B4-BE49-F238E27FC236}">
                <a16:creationId xmlns:a16="http://schemas.microsoft.com/office/drawing/2014/main" id="{0847D391-FA82-0E75-6C7F-4D9C543D653A}"/>
              </a:ext>
            </a:extLst>
          </p:cNvPr>
          <p:cNvPicPr>
            <a:picLocks noChangeAspect="1"/>
          </p:cNvPicPr>
          <p:nvPr userDrawn="1"/>
        </p:nvPicPr>
        <p:blipFill>
          <a:blip r:embed="rId6">
            <a:duotone>
              <a:schemeClr val="accent1">
                <a:shade val="45000"/>
                <a:satMod val="135000"/>
              </a:schemeClr>
              <a:prstClr val="white"/>
            </a:duotone>
            <a:extLst>
              <a:ext uri="{BEBA8EAE-BF5A-486C-A8C5-ECC9F3942E4B}">
                <a14:imgProps xmlns:a14="http://schemas.microsoft.com/office/drawing/2010/main">
                  <a14:imgLayer r:embed="rId7">
                    <a14:imgEffect>
                      <a14:saturation sat="200000"/>
                    </a14:imgEffect>
                  </a14:imgLayer>
                </a14:imgProps>
              </a:ext>
            </a:extLst>
          </a:blip>
          <a:stretch>
            <a:fillRect/>
          </a:stretch>
        </p:blipFill>
        <p:spPr>
          <a:xfrm>
            <a:off x="10697248" y="6322142"/>
            <a:ext cx="1358173" cy="364767"/>
          </a:xfrm>
          <a:prstGeom prst="rect">
            <a:avLst/>
          </a:prstGeom>
        </p:spPr>
      </p:pic>
    </p:spTree>
    <p:extLst>
      <p:ext uri="{BB962C8B-B14F-4D97-AF65-F5344CB8AC3E}">
        <p14:creationId xmlns:p14="http://schemas.microsoft.com/office/powerpoint/2010/main" val="142807193"/>
      </p:ext>
    </p:extLst>
  </p:cSld>
  <p:clrMap bg1="lt1" tx1="dk1" bg2="lt2" tx2="dk2" accent1="accent1" accent2="accent2" accent3="accent3" accent4="accent4" accent5="accent5" accent6="accent6" hlink="hlink" folHlink="folHlink"/>
  <p:sldLayoutIdLst>
    <p:sldLayoutId id="2147483649" r:id="rId1"/>
    <p:sldLayoutId id="21474836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E5CB9-7D2D-45D6-8C0B-21427E933CAE}"/>
              </a:ext>
            </a:extLst>
          </p:cNvPr>
          <p:cNvSpPr>
            <a:spLocks noGrp="1"/>
          </p:cNvSpPr>
          <p:nvPr>
            <p:ph type="title"/>
          </p:nvPr>
        </p:nvSpPr>
        <p:spPr>
          <a:xfrm>
            <a:off x="838200" y="2477359"/>
            <a:ext cx="10515600" cy="1325563"/>
          </a:xfrm>
        </p:spPr>
        <p:txBody>
          <a:bodyPr/>
          <a:lstStyle/>
          <a:p>
            <a:r>
              <a:rPr lang="en-GB" b="1" dirty="0"/>
              <a:t>Equality, Diversity and Inclusion</a:t>
            </a:r>
          </a:p>
        </p:txBody>
      </p:sp>
      <p:sp>
        <p:nvSpPr>
          <p:cNvPr id="3" name="Text Placeholder 2">
            <a:extLst>
              <a:ext uri="{FF2B5EF4-FFF2-40B4-BE49-F238E27FC236}">
                <a16:creationId xmlns:a16="http://schemas.microsoft.com/office/drawing/2014/main" id="{571B0388-1913-444D-9E73-A104A3F80FBA}"/>
              </a:ext>
            </a:extLst>
          </p:cNvPr>
          <p:cNvSpPr>
            <a:spLocks noGrp="1"/>
          </p:cNvSpPr>
          <p:nvPr>
            <p:ph type="body" sz="quarter" idx="10"/>
          </p:nvPr>
        </p:nvSpPr>
        <p:spPr>
          <a:xfrm>
            <a:off x="1449860" y="4562862"/>
            <a:ext cx="9292280" cy="361950"/>
          </a:xfrm>
        </p:spPr>
        <p:txBody>
          <a:bodyPr/>
          <a:lstStyle/>
          <a:p>
            <a:r>
              <a:rPr lang="en-GB" sz="4000" dirty="0">
                <a:solidFill>
                  <a:schemeClr val="accent1"/>
                </a:solidFill>
              </a:rPr>
              <a:t>5 Year plan to December 2024</a:t>
            </a:r>
          </a:p>
        </p:txBody>
      </p:sp>
    </p:spTree>
    <p:extLst>
      <p:ext uri="{BB962C8B-B14F-4D97-AF65-F5344CB8AC3E}">
        <p14:creationId xmlns:p14="http://schemas.microsoft.com/office/powerpoint/2010/main" val="2686596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962AB6E-B595-4D67-A7BB-B0F396C0AEFF}"/>
              </a:ext>
            </a:extLst>
          </p:cNvPr>
          <p:cNvSpPr>
            <a:spLocks noGrp="1"/>
          </p:cNvSpPr>
          <p:nvPr>
            <p:ph type="body" sz="quarter" idx="10"/>
          </p:nvPr>
        </p:nvSpPr>
        <p:spPr/>
        <p:txBody>
          <a:bodyPr/>
          <a:lstStyle/>
          <a:p>
            <a:r>
              <a:rPr lang="en-GB" b="1" dirty="0"/>
              <a:t>Plan on a page</a:t>
            </a:r>
          </a:p>
        </p:txBody>
      </p:sp>
      <p:pic>
        <p:nvPicPr>
          <p:cNvPr id="3" name="Picture 2">
            <a:extLst>
              <a:ext uri="{FF2B5EF4-FFF2-40B4-BE49-F238E27FC236}">
                <a16:creationId xmlns:a16="http://schemas.microsoft.com/office/drawing/2014/main" id="{9FE7C5CE-7825-4D1B-A1E5-8A5B294C9A51}"/>
              </a:ext>
            </a:extLst>
          </p:cNvPr>
          <p:cNvPicPr/>
          <p:nvPr/>
        </p:nvPicPr>
        <p:blipFill>
          <a:blip r:embed="rId2"/>
          <a:stretch>
            <a:fillRect/>
          </a:stretch>
        </p:blipFill>
        <p:spPr>
          <a:xfrm>
            <a:off x="1208902" y="1398459"/>
            <a:ext cx="9774195" cy="4965271"/>
          </a:xfrm>
          <a:prstGeom prst="rect">
            <a:avLst/>
          </a:prstGeom>
        </p:spPr>
      </p:pic>
    </p:spTree>
    <p:extLst>
      <p:ext uri="{BB962C8B-B14F-4D97-AF65-F5344CB8AC3E}">
        <p14:creationId xmlns:p14="http://schemas.microsoft.com/office/powerpoint/2010/main" val="303025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AD68553-824C-4B52-B3FB-012C947A3CD1}"/>
              </a:ext>
            </a:extLst>
          </p:cNvPr>
          <p:cNvSpPr>
            <a:spLocks noGrp="1"/>
          </p:cNvSpPr>
          <p:nvPr>
            <p:ph type="body" sz="quarter" idx="10"/>
          </p:nvPr>
        </p:nvSpPr>
        <p:spPr/>
        <p:txBody>
          <a:bodyPr/>
          <a:lstStyle/>
          <a:p>
            <a:r>
              <a:rPr lang="en-GB" b="1" dirty="0"/>
              <a:t>Year 1 – Laying the foundations</a:t>
            </a:r>
          </a:p>
        </p:txBody>
      </p:sp>
      <p:graphicFrame>
        <p:nvGraphicFramePr>
          <p:cNvPr id="3" name="Content Placeholder 3">
            <a:extLst>
              <a:ext uri="{FF2B5EF4-FFF2-40B4-BE49-F238E27FC236}">
                <a16:creationId xmlns:a16="http://schemas.microsoft.com/office/drawing/2014/main" id="{81455968-6DC5-47CB-98A5-0ED91933E41E}"/>
              </a:ext>
            </a:extLst>
          </p:cNvPr>
          <p:cNvGraphicFramePr>
            <a:graphicFrameLocks/>
          </p:cNvGraphicFramePr>
          <p:nvPr>
            <p:extLst>
              <p:ext uri="{D42A27DB-BD31-4B8C-83A1-F6EECF244321}">
                <p14:modId xmlns:p14="http://schemas.microsoft.com/office/powerpoint/2010/main" val="1697755789"/>
              </p:ext>
            </p:extLst>
          </p:nvPr>
        </p:nvGraphicFramePr>
        <p:xfrm>
          <a:off x="1373852" y="1398459"/>
          <a:ext cx="9759586" cy="4742849"/>
        </p:xfrm>
        <a:graphic>
          <a:graphicData uri="http://schemas.openxmlformats.org/drawingml/2006/table">
            <a:tbl>
              <a:tblPr firstRow="1" firstCol="1" bandRow="1">
                <a:tableStyleId>{5C22544A-7EE6-4342-B048-85BDC9FD1C3A}</a:tableStyleId>
              </a:tblPr>
              <a:tblGrid>
                <a:gridCol w="6716716">
                  <a:extLst>
                    <a:ext uri="{9D8B030D-6E8A-4147-A177-3AD203B41FA5}">
                      <a16:colId xmlns:a16="http://schemas.microsoft.com/office/drawing/2014/main" val="20000"/>
                    </a:ext>
                  </a:extLst>
                </a:gridCol>
                <a:gridCol w="3042870">
                  <a:extLst>
                    <a:ext uri="{9D8B030D-6E8A-4147-A177-3AD203B41FA5}">
                      <a16:colId xmlns:a16="http://schemas.microsoft.com/office/drawing/2014/main" val="20001"/>
                    </a:ext>
                  </a:extLst>
                </a:gridCol>
              </a:tblGrid>
              <a:tr h="299956">
                <a:tc>
                  <a:txBody>
                    <a:bodyPr/>
                    <a:lstStyle/>
                    <a:p>
                      <a:pPr>
                        <a:lnSpc>
                          <a:spcPct val="115000"/>
                        </a:lnSpc>
                        <a:spcAft>
                          <a:spcPts val="0"/>
                        </a:spcAft>
                      </a:pPr>
                      <a:r>
                        <a:rPr lang="en-GB" sz="1800" dirty="0">
                          <a:effectLst/>
                          <a:latin typeface="Calibri" panose="020F0502020204030204" pitchFamily="34" charset="0"/>
                          <a:cs typeface="Calibri" panose="020F0502020204030204" pitchFamily="34" charset="0"/>
                        </a:rPr>
                        <a:t>Activities</a:t>
                      </a:r>
                      <a:endParaRPr lang="en-GB" sz="1800" dirty="0">
                        <a:effectLst/>
                        <a:latin typeface="Calibri" panose="020F0502020204030204" pitchFamily="34" charset="0"/>
                        <a:ea typeface="Calibri"/>
                        <a:cs typeface="Calibri" panose="020F0502020204030204" pitchFamily="34" charset="0"/>
                      </a:endParaRPr>
                    </a:p>
                  </a:txBody>
                  <a:tcPr marL="68580" marR="68580" marT="0" marB="0"/>
                </a:tc>
                <a:tc>
                  <a:txBody>
                    <a:bodyPr/>
                    <a:lstStyle/>
                    <a:p>
                      <a:pPr>
                        <a:lnSpc>
                          <a:spcPct val="115000"/>
                        </a:lnSpc>
                        <a:spcAft>
                          <a:spcPts val="0"/>
                        </a:spcAft>
                      </a:pPr>
                      <a:r>
                        <a:rPr lang="en-GB" sz="1800" dirty="0">
                          <a:effectLst/>
                          <a:latin typeface="Calibri" panose="020F0502020204030204" pitchFamily="34" charset="0"/>
                          <a:cs typeface="Calibri" panose="020F0502020204030204" pitchFamily="34" charset="0"/>
                        </a:rPr>
                        <a:t>Metrics</a:t>
                      </a:r>
                      <a:endParaRPr lang="en-GB" sz="1800" dirty="0">
                        <a:effectLst/>
                        <a:latin typeface="Calibri" panose="020F0502020204030204" pitchFamily="34" charset="0"/>
                        <a:ea typeface="Calibri"/>
                        <a:cs typeface="Calibri" panose="020F0502020204030204" pitchFamily="34" charset="0"/>
                      </a:endParaRPr>
                    </a:p>
                  </a:txBody>
                  <a:tcPr marL="68580" marR="68580" marT="0" marB="0"/>
                </a:tc>
                <a:extLst>
                  <a:ext uri="{0D108BD9-81ED-4DB2-BD59-A6C34878D82A}">
                    <a16:rowId xmlns:a16="http://schemas.microsoft.com/office/drawing/2014/main" val="10000"/>
                  </a:ext>
                </a:extLst>
              </a:tr>
              <a:tr h="4442893">
                <a:tc>
                  <a:txBody>
                    <a:bodyPr/>
                    <a:lstStyle/>
                    <a:p>
                      <a:pPr>
                        <a:lnSpc>
                          <a:spcPct val="115000"/>
                        </a:lnSpc>
                        <a:spcAft>
                          <a:spcPts val="0"/>
                        </a:spcAft>
                      </a:pPr>
                      <a:r>
                        <a:rPr lang="en-GB" sz="1800" b="0" dirty="0">
                          <a:effectLst/>
                          <a:latin typeface="Calibri" panose="020F0502020204030204" pitchFamily="34" charset="0"/>
                          <a:cs typeface="Calibri" panose="020F0502020204030204" pitchFamily="34" charset="0"/>
                        </a:rPr>
                        <a:t>-Equality Groups have a say in the way we shape our direction of travel</a:t>
                      </a:r>
                    </a:p>
                    <a:p>
                      <a:pPr>
                        <a:lnSpc>
                          <a:spcPct val="115000"/>
                        </a:lnSpc>
                        <a:spcAft>
                          <a:spcPts val="0"/>
                        </a:spcAft>
                      </a:pPr>
                      <a:r>
                        <a:rPr lang="en-GB" sz="1800" b="0" dirty="0">
                          <a:effectLst/>
                          <a:latin typeface="Calibri" panose="020F0502020204030204" pitchFamily="34" charset="0"/>
                          <a:cs typeface="Calibri" panose="020F0502020204030204" pitchFamily="34" charset="0"/>
                        </a:rPr>
                        <a:t>Our intent is to empower employees to make a difference, input into policies, equality impact assessments, sharing their lived experiences </a:t>
                      </a:r>
                    </a:p>
                    <a:p>
                      <a:pPr>
                        <a:lnSpc>
                          <a:spcPct val="115000"/>
                        </a:lnSpc>
                        <a:spcAft>
                          <a:spcPts val="0"/>
                        </a:spcAft>
                      </a:pPr>
                      <a:r>
                        <a:rPr lang="en-GB" sz="1800" b="0" dirty="0">
                          <a:effectLst/>
                          <a:latin typeface="Calibri" panose="020F0502020204030204" pitchFamily="34" charset="0"/>
                          <a:cs typeface="Calibri" panose="020F0502020204030204" pitchFamily="34" charset="0"/>
                        </a:rPr>
                        <a:t> </a:t>
                      </a:r>
                    </a:p>
                    <a:p>
                      <a:pPr>
                        <a:lnSpc>
                          <a:spcPct val="115000"/>
                        </a:lnSpc>
                        <a:spcAft>
                          <a:spcPts val="0"/>
                        </a:spcAft>
                      </a:pPr>
                      <a:r>
                        <a:rPr lang="en-GB" sz="1800" b="0" dirty="0">
                          <a:effectLst/>
                          <a:latin typeface="Calibri" panose="020F0502020204030204" pitchFamily="34" charset="0"/>
                          <a:cs typeface="Calibri" panose="020F0502020204030204" pitchFamily="34" charset="0"/>
                        </a:rPr>
                        <a:t>-Unconscious Bias ‘Stand in Their Shoes’ Programme - to be incorporated into management essentials and inclusive leadership programme. This programme will be mandatory for ‘key decision makers’ to attend </a:t>
                      </a:r>
                    </a:p>
                    <a:p>
                      <a:pPr>
                        <a:lnSpc>
                          <a:spcPct val="115000"/>
                        </a:lnSpc>
                        <a:spcAft>
                          <a:spcPts val="0"/>
                        </a:spcAft>
                      </a:pPr>
                      <a:r>
                        <a:rPr lang="en-GB" sz="1800" b="0" dirty="0">
                          <a:effectLst/>
                          <a:latin typeface="Calibri" panose="020F0502020204030204" pitchFamily="34" charset="0"/>
                          <a:cs typeface="Calibri" panose="020F0502020204030204" pitchFamily="34" charset="0"/>
                        </a:rPr>
                        <a:t> </a:t>
                      </a:r>
                    </a:p>
                    <a:p>
                      <a:pPr>
                        <a:lnSpc>
                          <a:spcPct val="115000"/>
                        </a:lnSpc>
                        <a:spcAft>
                          <a:spcPts val="0"/>
                        </a:spcAft>
                      </a:pPr>
                      <a:r>
                        <a:rPr lang="en-GB" sz="1800" b="0" dirty="0">
                          <a:effectLst/>
                          <a:latin typeface="Calibri" panose="020F0502020204030204" pitchFamily="34" charset="0"/>
                          <a:cs typeface="Calibri" panose="020F0502020204030204" pitchFamily="34" charset="0"/>
                        </a:rPr>
                        <a:t>-Inclusion Roadshows – spreading awareness of difference ‘on site’ / bite size learning sessions for front line colleagues</a:t>
                      </a:r>
                      <a:endParaRPr lang="en-GB" sz="1800" b="0" dirty="0">
                        <a:effectLst/>
                        <a:latin typeface="Calibri" panose="020F0502020204030204" pitchFamily="34" charset="0"/>
                        <a:ea typeface="Calibri"/>
                        <a:cs typeface="Calibri" panose="020F0502020204030204" pitchFamily="34" charset="0"/>
                      </a:endParaRPr>
                    </a:p>
                  </a:txBody>
                  <a:tcPr marL="68580" marR="68580" marT="0" marB="0"/>
                </a:tc>
                <a:tc>
                  <a:txBody>
                    <a:bodyPr/>
                    <a:lstStyle/>
                    <a:p>
                      <a:pPr>
                        <a:lnSpc>
                          <a:spcPct val="115000"/>
                        </a:lnSpc>
                        <a:spcAft>
                          <a:spcPts val="0"/>
                        </a:spcAft>
                      </a:pPr>
                      <a:r>
                        <a:rPr lang="en-GB" sz="1800" dirty="0">
                          <a:effectLst/>
                          <a:latin typeface="Calibri" panose="020F0502020204030204" pitchFamily="34" charset="0"/>
                          <a:cs typeface="Calibri" panose="020F0502020204030204" pitchFamily="34" charset="0"/>
                        </a:rPr>
                        <a:t>Growth in membership and impact</a:t>
                      </a:r>
                    </a:p>
                    <a:p>
                      <a:pPr>
                        <a:lnSpc>
                          <a:spcPct val="115000"/>
                        </a:lnSpc>
                        <a:spcAft>
                          <a:spcPts val="0"/>
                        </a:spcAft>
                      </a:pPr>
                      <a:r>
                        <a:rPr lang="en-GB" sz="1800" dirty="0">
                          <a:effectLst/>
                          <a:latin typeface="Calibri" panose="020F0502020204030204" pitchFamily="34" charset="0"/>
                          <a:cs typeface="Calibri" panose="020F0502020204030204" pitchFamily="34" charset="0"/>
                        </a:rPr>
                        <a:t> </a:t>
                      </a:r>
                    </a:p>
                    <a:p>
                      <a:pPr>
                        <a:lnSpc>
                          <a:spcPct val="115000"/>
                        </a:lnSpc>
                        <a:spcAft>
                          <a:spcPts val="0"/>
                        </a:spcAft>
                      </a:pPr>
                      <a:r>
                        <a:rPr lang="en-GB" sz="1800" dirty="0">
                          <a:effectLst/>
                          <a:latin typeface="Calibri" panose="020F0502020204030204" pitchFamily="34" charset="0"/>
                          <a:cs typeface="Calibri" panose="020F0502020204030204" pitchFamily="34" charset="0"/>
                        </a:rPr>
                        <a:t> </a:t>
                      </a:r>
                    </a:p>
                    <a:p>
                      <a:pPr>
                        <a:lnSpc>
                          <a:spcPct val="115000"/>
                        </a:lnSpc>
                        <a:spcAft>
                          <a:spcPts val="0"/>
                        </a:spcAft>
                      </a:pPr>
                      <a:r>
                        <a:rPr lang="en-GB" sz="1800" dirty="0">
                          <a:effectLst/>
                          <a:latin typeface="Calibri" panose="020F0502020204030204" pitchFamily="34" charset="0"/>
                          <a:cs typeface="Calibri" panose="020F0502020204030204" pitchFamily="34" charset="0"/>
                        </a:rPr>
                        <a:t> </a:t>
                      </a:r>
                    </a:p>
                    <a:p>
                      <a:pPr>
                        <a:lnSpc>
                          <a:spcPct val="115000"/>
                        </a:lnSpc>
                        <a:spcAft>
                          <a:spcPts val="0"/>
                        </a:spcAft>
                      </a:pPr>
                      <a:endParaRPr lang="en-GB" sz="1800" dirty="0">
                        <a:effectLst/>
                        <a:latin typeface="Calibri" panose="020F0502020204030204" pitchFamily="34" charset="0"/>
                        <a:cs typeface="Calibri" panose="020F0502020204030204" pitchFamily="34" charset="0"/>
                      </a:endParaRPr>
                    </a:p>
                    <a:p>
                      <a:pPr>
                        <a:lnSpc>
                          <a:spcPct val="115000"/>
                        </a:lnSpc>
                        <a:spcAft>
                          <a:spcPts val="0"/>
                        </a:spcAft>
                      </a:pPr>
                      <a:r>
                        <a:rPr lang="en-GB" sz="1800" dirty="0">
                          <a:effectLst/>
                          <a:latin typeface="Calibri" panose="020F0502020204030204" pitchFamily="34" charset="0"/>
                          <a:cs typeface="Calibri" panose="020F0502020204030204" pitchFamily="34" charset="0"/>
                        </a:rPr>
                        <a:t>70% of key decision makers attending this programme by December 2020</a:t>
                      </a:r>
                    </a:p>
                    <a:p>
                      <a:pPr>
                        <a:lnSpc>
                          <a:spcPct val="115000"/>
                        </a:lnSpc>
                        <a:spcAft>
                          <a:spcPts val="0"/>
                        </a:spcAft>
                      </a:pPr>
                      <a:r>
                        <a:rPr lang="en-GB" sz="1800" dirty="0">
                          <a:effectLst/>
                          <a:latin typeface="Calibri" panose="020F0502020204030204" pitchFamily="34" charset="0"/>
                          <a:cs typeface="Calibri" panose="020F0502020204030204" pitchFamily="34" charset="0"/>
                        </a:rPr>
                        <a:t> </a:t>
                      </a:r>
                    </a:p>
                    <a:p>
                      <a:pPr>
                        <a:lnSpc>
                          <a:spcPct val="115000"/>
                        </a:lnSpc>
                        <a:spcAft>
                          <a:spcPts val="0"/>
                        </a:spcAft>
                      </a:pPr>
                      <a:r>
                        <a:rPr lang="en-GB" sz="1800" dirty="0">
                          <a:effectLst/>
                          <a:latin typeface="Calibri" panose="020F0502020204030204" pitchFamily="34" charset="0"/>
                          <a:cs typeface="Calibri" panose="020F0502020204030204" pitchFamily="34" charset="0"/>
                        </a:rPr>
                        <a:t> </a:t>
                      </a:r>
                    </a:p>
                    <a:p>
                      <a:pPr>
                        <a:lnSpc>
                          <a:spcPct val="115000"/>
                        </a:lnSpc>
                        <a:spcAft>
                          <a:spcPts val="0"/>
                        </a:spcAft>
                      </a:pPr>
                      <a:r>
                        <a:rPr lang="en-GB" sz="1800" dirty="0">
                          <a:effectLst/>
                          <a:latin typeface="Calibri" panose="020F0502020204030204" pitchFamily="34" charset="0"/>
                          <a:cs typeface="Calibri" panose="020F0502020204030204" pitchFamily="34" charset="0"/>
                        </a:rPr>
                        <a:t>Will visit 50% of the CHFT footprint by December 2020</a:t>
                      </a:r>
                      <a:endParaRPr lang="en-GB" sz="1800" dirty="0">
                        <a:effectLst/>
                        <a:latin typeface="Calibri" panose="020F0502020204030204" pitchFamily="34" charset="0"/>
                        <a:ea typeface="Calibri"/>
                        <a:cs typeface="Calibri" panose="020F0502020204030204" pitchFamily="34" charset="0"/>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69250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576B424-1B2D-451C-B25D-2D833E69481B}"/>
              </a:ext>
            </a:extLst>
          </p:cNvPr>
          <p:cNvSpPr>
            <a:spLocks noGrp="1"/>
          </p:cNvSpPr>
          <p:nvPr>
            <p:ph type="body" sz="quarter" idx="10"/>
          </p:nvPr>
        </p:nvSpPr>
        <p:spPr/>
        <p:txBody>
          <a:bodyPr/>
          <a:lstStyle/>
          <a:p>
            <a:r>
              <a:rPr lang="en-GB" b="1" dirty="0"/>
              <a:t>Year 2 – Strategic </a:t>
            </a:r>
          </a:p>
        </p:txBody>
      </p:sp>
      <p:graphicFrame>
        <p:nvGraphicFramePr>
          <p:cNvPr id="3" name="Content Placeholder 3">
            <a:extLst>
              <a:ext uri="{FF2B5EF4-FFF2-40B4-BE49-F238E27FC236}">
                <a16:creationId xmlns:a16="http://schemas.microsoft.com/office/drawing/2014/main" id="{8E4C63A2-349A-4351-8158-C317A6358FEA}"/>
              </a:ext>
            </a:extLst>
          </p:cNvPr>
          <p:cNvGraphicFramePr>
            <a:graphicFrameLocks/>
          </p:cNvGraphicFramePr>
          <p:nvPr>
            <p:extLst>
              <p:ext uri="{D42A27DB-BD31-4B8C-83A1-F6EECF244321}">
                <p14:modId xmlns:p14="http://schemas.microsoft.com/office/powerpoint/2010/main" val="2494392368"/>
              </p:ext>
            </p:extLst>
          </p:nvPr>
        </p:nvGraphicFramePr>
        <p:xfrm>
          <a:off x="1445741" y="1287711"/>
          <a:ext cx="9984259" cy="4779457"/>
        </p:xfrm>
        <a:graphic>
          <a:graphicData uri="http://schemas.openxmlformats.org/drawingml/2006/table">
            <a:tbl>
              <a:tblPr firstRow="1" firstCol="1" bandRow="1">
                <a:tableStyleId>{5C22544A-7EE6-4342-B048-85BDC9FD1C3A}</a:tableStyleId>
              </a:tblPr>
              <a:tblGrid>
                <a:gridCol w="6182677">
                  <a:extLst>
                    <a:ext uri="{9D8B030D-6E8A-4147-A177-3AD203B41FA5}">
                      <a16:colId xmlns:a16="http://schemas.microsoft.com/office/drawing/2014/main" val="20000"/>
                    </a:ext>
                  </a:extLst>
                </a:gridCol>
                <a:gridCol w="3801582">
                  <a:extLst>
                    <a:ext uri="{9D8B030D-6E8A-4147-A177-3AD203B41FA5}">
                      <a16:colId xmlns:a16="http://schemas.microsoft.com/office/drawing/2014/main" val="20001"/>
                    </a:ext>
                  </a:extLst>
                </a:gridCol>
              </a:tblGrid>
              <a:tr h="400144">
                <a:tc>
                  <a:txBody>
                    <a:bodyPr/>
                    <a:lstStyle/>
                    <a:p>
                      <a:pPr>
                        <a:lnSpc>
                          <a:spcPct val="115000"/>
                        </a:lnSpc>
                        <a:spcAft>
                          <a:spcPts val="0"/>
                        </a:spcAft>
                      </a:pPr>
                      <a:r>
                        <a:rPr lang="en-GB" sz="1800" dirty="0">
                          <a:effectLst/>
                          <a:latin typeface="Calibri" panose="020F0502020204030204" pitchFamily="34" charset="0"/>
                          <a:cs typeface="Calibri" panose="020F0502020204030204" pitchFamily="34" charset="0"/>
                        </a:rPr>
                        <a:t>Activities</a:t>
                      </a:r>
                      <a:endParaRPr lang="en-GB" sz="1800" dirty="0">
                        <a:effectLst/>
                        <a:latin typeface="Calibri" panose="020F0502020204030204" pitchFamily="34" charset="0"/>
                        <a:ea typeface="Calibri"/>
                        <a:cs typeface="Calibri" panose="020F0502020204030204" pitchFamily="34" charset="0"/>
                      </a:endParaRPr>
                    </a:p>
                  </a:txBody>
                  <a:tcPr marL="62741" marR="62741" marT="0" marB="0"/>
                </a:tc>
                <a:tc>
                  <a:txBody>
                    <a:bodyPr/>
                    <a:lstStyle/>
                    <a:p>
                      <a:pPr>
                        <a:lnSpc>
                          <a:spcPct val="115000"/>
                        </a:lnSpc>
                        <a:spcAft>
                          <a:spcPts val="0"/>
                        </a:spcAft>
                      </a:pPr>
                      <a:r>
                        <a:rPr lang="en-GB" sz="1800" dirty="0">
                          <a:effectLst/>
                          <a:latin typeface="Calibri" panose="020F0502020204030204" pitchFamily="34" charset="0"/>
                          <a:cs typeface="Calibri" panose="020F0502020204030204" pitchFamily="34" charset="0"/>
                        </a:rPr>
                        <a:t>Metrics</a:t>
                      </a:r>
                      <a:endParaRPr lang="en-GB" sz="1800" dirty="0">
                        <a:effectLst/>
                        <a:latin typeface="Calibri" panose="020F0502020204030204" pitchFamily="34" charset="0"/>
                        <a:ea typeface="Calibri"/>
                        <a:cs typeface="Calibri" panose="020F0502020204030204" pitchFamily="34" charset="0"/>
                      </a:endParaRPr>
                    </a:p>
                  </a:txBody>
                  <a:tcPr marL="62741" marR="62741" marT="0" marB="0"/>
                </a:tc>
                <a:extLst>
                  <a:ext uri="{0D108BD9-81ED-4DB2-BD59-A6C34878D82A}">
                    <a16:rowId xmlns:a16="http://schemas.microsoft.com/office/drawing/2014/main" val="10000"/>
                  </a:ext>
                </a:extLst>
              </a:tr>
              <a:tr h="4379313">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en-GB" sz="1800" b="0" dirty="0">
                          <a:effectLst/>
                          <a:latin typeface="Calibri" panose="020F0502020204030204" pitchFamily="34" charset="0"/>
                          <a:cs typeface="Calibri" panose="020F0502020204030204" pitchFamily="34" charset="0"/>
                        </a:rPr>
                        <a:t>-Provide development opportunities for our middle managers, including the ‘Empower’ programme, peer-to peer coaching /BAME mentoring</a:t>
                      </a:r>
                    </a:p>
                    <a:p>
                      <a:pPr>
                        <a:lnSpc>
                          <a:spcPct val="115000"/>
                        </a:lnSpc>
                        <a:spcAft>
                          <a:spcPts val="0"/>
                        </a:spcAft>
                      </a:pPr>
                      <a:endParaRPr lang="en-GB" sz="1800" b="0" dirty="0">
                        <a:effectLst/>
                        <a:latin typeface="Calibri" panose="020F0502020204030204" pitchFamily="34" charset="0"/>
                        <a:cs typeface="Calibri" panose="020F0502020204030204" pitchFamily="34" charset="0"/>
                      </a:endParaRPr>
                    </a:p>
                    <a:p>
                      <a:pPr>
                        <a:lnSpc>
                          <a:spcPct val="115000"/>
                        </a:lnSpc>
                        <a:spcAft>
                          <a:spcPts val="0"/>
                        </a:spcAft>
                      </a:pPr>
                      <a:r>
                        <a:rPr lang="en-GB" sz="1800" b="0" dirty="0">
                          <a:effectLst/>
                          <a:latin typeface="Calibri" panose="020F0502020204030204" pitchFamily="34" charset="0"/>
                          <a:cs typeface="Calibri" panose="020F0502020204030204" pitchFamily="34" charset="0"/>
                        </a:rPr>
                        <a:t>-Inclusive Recruitment</a:t>
                      </a:r>
                    </a:p>
                    <a:p>
                      <a:pPr>
                        <a:lnSpc>
                          <a:spcPct val="115000"/>
                        </a:lnSpc>
                        <a:spcAft>
                          <a:spcPts val="0"/>
                        </a:spcAft>
                      </a:pPr>
                      <a:r>
                        <a:rPr lang="en-GB" sz="1800" b="0" dirty="0">
                          <a:effectLst/>
                          <a:latin typeface="Calibri" panose="020F0502020204030204" pitchFamily="34" charset="0"/>
                          <a:cs typeface="Calibri" panose="020F0502020204030204" pitchFamily="34" charset="0"/>
                        </a:rPr>
                        <a:t> </a:t>
                      </a:r>
                    </a:p>
                    <a:p>
                      <a:pPr>
                        <a:lnSpc>
                          <a:spcPct val="115000"/>
                        </a:lnSpc>
                        <a:spcAft>
                          <a:spcPts val="0"/>
                        </a:spcAft>
                      </a:pPr>
                      <a:r>
                        <a:rPr lang="en-GB" sz="1800" b="0" dirty="0">
                          <a:effectLst/>
                          <a:latin typeface="Calibri" panose="020F0502020204030204" pitchFamily="34" charset="0"/>
                          <a:cs typeface="Calibri" panose="020F0502020204030204" pitchFamily="34" charset="0"/>
                        </a:rPr>
                        <a:t>-Review our workforce policies/procedures, providing briefings on any changes to line managers </a:t>
                      </a:r>
                      <a:r>
                        <a:rPr lang="en-GB" sz="1800" b="0" dirty="0" err="1">
                          <a:effectLst/>
                          <a:latin typeface="Calibri" panose="020F0502020204030204" pitchFamily="34" charset="0"/>
                          <a:cs typeface="Calibri" panose="020F0502020204030204" pitchFamily="34" charset="0"/>
                        </a:rPr>
                        <a:t>ie</a:t>
                      </a:r>
                      <a:r>
                        <a:rPr lang="en-GB" sz="1800" b="0" dirty="0">
                          <a:effectLst/>
                          <a:latin typeface="Calibri" panose="020F0502020204030204" pitchFamily="34" charset="0"/>
                          <a:cs typeface="Calibri" panose="020F0502020204030204" pitchFamily="34" charset="0"/>
                        </a:rPr>
                        <a:t> transgender guidance</a:t>
                      </a:r>
                    </a:p>
                    <a:p>
                      <a:pPr>
                        <a:lnSpc>
                          <a:spcPct val="115000"/>
                        </a:lnSpc>
                        <a:spcAft>
                          <a:spcPts val="0"/>
                        </a:spcAft>
                      </a:pPr>
                      <a:endParaRPr lang="en-GB" sz="1800" b="0" dirty="0">
                        <a:effectLst/>
                        <a:latin typeface="Calibri" panose="020F0502020204030204" pitchFamily="34" charset="0"/>
                        <a:cs typeface="Calibri" panose="020F0502020204030204" pitchFamily="34" charset="0"/>
                      </a:endParaRPr>
                    </a:p>
                    <a:p>
                      <a:pPr>
                        <a:lnSpc>
                          <a:spcPct val="115000"/>
                        </a:lnSpc>
                        <a:spcAft>
                          <a:spcPts val="0"/>
                        </a:spcAft>
                      </a:pPr>
                      <a:r>
                        <a:rPr lang="en-GB" sz="1800" b="0" dirty="0">
                          <a:effectLst/>
                          <a:latin typeface="Calibri" panose="020F0502020204030204" pitchFamily="34" charset="0"/>
                          <a:cs typeface="Calibri" panose="020F0502020204030204" pitchFamily="34" charset="0"/>
                        </a:rPr>
                        <a:t> -Responsible Procurement– All partners / contractors should have an Equality and Inclusion Policy. </a:t>
                      </a:r>
                      <a:r>
                        <a:rPr lang="en-GB" sz="1800" dirty="0">
                          <a:effectLst/>
                          <a:latin typeface="Calibri" panose="020F0502020204030204" pitchFamily="34" charset="0"/>
                          <a:cs typeface="Calibri" panose="020F0502020204030204" pitchFamily="34" charset="0"/>
                        </a:rPr>
                        <a:t> </a:t>
                      </a:r>
                    </a:p>
                    <a:p>
                      <a:pPr>
                        <a:lnSpc>
                          <a:spcPct val="115000"/>
                        </a:lnSpc>
                        <a:spcAft>
                          <a:spcPts val="0"/>
                        </a:spcAft>
                      </a:pPr>
                      <a:r>
                        <a:rPr lang="en-GB" sz="1800" dirty="0">
                          <a:effectLst/>
                        </a:rPr>
                        <a:t> </a:t>
                      </a:r>
                      <a:endParaRPr lang="en-GB" sz="1800" dirty="0">
                        <a:effectLst/>
                        <a:latin typeface="Calibri"/>
                        <a:ea typeface="Calibri"/>
                        <a:cs typeface="Times New Roman"/>
                      </a:endParaRPr>
                    </a:p>
                  </a:txBody>
                  <a:tcPr marL="62741" marR="62741" marT="0" marB="0"/>
                </a:tc>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en-GB" sz="1800" dirty="0">
                          <a:effectLst/>
                          <a:latin typeface="Calibri" panose="020F0502020204030204" pitchFamily="34" charset="0"/>
                          <a:cs typeface="Calibri" panose="020F0502020204030204" pitchFamily="34" charset="0"/>
                        </a:rPr>
                        <a:t>E,D&amp;I Dashboard developed and analysis undertaken to understand ‘hot spots’</a:t>
                      </a:r>
                    </a:p>
                    <a:p>
                      <a:pPr marL="0" marR="0" indent="0" algn="l" defTabSz="457200" rtl="0" eaLnBrk="1" fontAlgn="auto" latinLnBrk="0" hangingPunct="1">
                        <a:lnSpc>
                          <a:spcPct val="115000"/>
                        </a:lnSpc>
                        <a:spcBef>
                          <a:spcPts val="0"/>
                        </a:spcBef>
                        <a:spcAft>
                          <a:spcPts val="0"/>
                        </a:spcAft>
                        <a:buClrTx/>
                        <a:buSzTx/>
                        <a:buFontTx/>
                        <a:buNone/>
                        <a:tabLst/>
                        <a:defRPr/>
                      </a:pPr>
                      <a:endParaRPr lang="en-GB" sz="1800" dirty="0">
                        <a:effectLst/>
                        <a:latin typeface="Calibri" panose="020F0502020204030204" pitchFamily="34" charset="0"/>
                        <a:ea typeface="Calibri"/>
                        <a:cs typeface="Calibri" panose="020F0502020204030204" pitchFamily="34" charset="0"/>
                      </a:endParaRPr>
                    </a:p>
                    <a:p>
                      <a:pPr marL="0" marR="0" indent="0" algn="l" defTabSz="457200" rtl="0" eaLnBrk="1" fontAlgn="auto" latinLnBrk="0" hangingPunct="1">
                        <a:lnSpc>
                          <a:spcPct val="115000"/>
                        </a:lnSpc>
                        <a:spcBef>
                          <a:spcPts val="0"/>
                        </a:spcBef>
                        <a:spcAft>
                          <a:spcPts val="0"/>
                        </a:spcAft>
                        <a:buClrTx/>
                        <a:buSzTx/>
                        <a:buFontTx/>
                        <a:buNone/>
                        <a:tabLst/>
                        <a:defRPr/>
                      </a:pPr>
                      <a:r>
                        <a:rPr lang="en-GB" sz="1800" dirty="0">
                          <a:effectLst/>
                          <a:latin typeface="Calibri" panose="020F0502020204030204" pitchFamily="34" charset="0"/>
                          <a:cs typeface="Calibri" panose="020F0502020204030204" pitchFamily="34" charset="0"/>
                        </a:rPr>
                        <a:t>I.e.. Disability confident stage 2</a:t>
                      </a:r>
                    </a:p>
                    <a:p>
                      <a:pPr>
                        <a:lnSpc>
                          <a:spcPct val="115000"/>
                        </a:lnSpc>
                        <a:spcAft>
                          <a:spcPts val="0"/>
                        </a:spcAft>
                      </a:pPr>
                      <a:r>
                        <a:rPr lang="en-GB" sz="1800" dirty="0">
                          <a:effectLst/>
                          <a:latin typeface="Calibri" panose="020F0502020204030204" pitchFamily="34" charset="0"/>
                          <a:cs typeface="Calibri" panose="020F0502020204030204" pitchFamily="34" charset="0"/>
                        </a:rPr>
                        <a:t> </a:t>
                      </a:r>
                    </a:p>
                    <a:p>
                      <a:pPr>
                        <a:lnSpc>
                          <a:spcPct val="115000"/>
                        </a:lnSpc>
                        <a:spcAft>
                          <a:spcPts val="0"/>
                        </a:spcAft>
                      </a:pPr>
                      <a:r>
                        <a:rPr lang="en-GB" sz="1800" dirty="0">
                          <a:effectLst/>
                          <a:latin typeface="Calibri" panose="020F0502020204030204" pitchFamily="34" charset="0"/>
                          <a:cs typeface="Calibri" panose="020F0502020204030204" pitchFamily="34" charset="0"/>
                        </a:rPr>
                        <a:t>100% of policies reviewed</a:t>
                      </a:r>
                      <a:r>
                        <a:rPr lang="en-GB" sz="1800" baseline="0" dirty="0">
                          <a:effectLst/>
                          <a:latin typeface="Calibri" panose="020F0502020204030204" pitchFamily="34" charset="0"/>
                          <a:cs typeface="Calibri" panose="020F0502020204030204" pitchFamily="34" charset="0"/>
                        </a:rPr>
                        <a:t> by an inclusion representative</a:t>
                      </a:r>
                      <a:endParaRPr lang="en-GB" sz="1800" dirty="0">
                        <a:effectLst/>
                        <a:latin typeface="Calibri" panose="020F0502020204030204" pitchFamily="34" charset="0"/>
                        <a:cs typeface="Calibri" panose="020F0502020204030204" pitchFamily="34" charset="0"/>
                      </a:endParaRPr>
                    </a:p>
                    <a:p>
                      <a:pPr>
                        <a:lnSpc>
                          <a:spcPct val="115000"/>
                        </a:lnSpc>
                        <a:spcAft>
                          <a:spcPts val="0"/>
                        </a:spcAft>
                      </a:pPr>
                      <a:r>
                        <a:rPr lang="en-GB" sz="1800" dirty="0">
                          <a:effectLst/>
                          <a:latin typeface="Calibri" panose="020F0502020204030204" pitchFamily="34" charset="0"/>
                          <a:cs typeface="Calibri" panose="020F0502020204030204" pitchFamily="34" charset="0"/>
                        </a:rPr>
                        <a:t> </a:t>
                      </a:r>
                    </a:p>
                    <a:p>
                      <a:pPr>
                        <a:lnSpc>
                          <a:spcPct val="115000"/>
                        </a:lnSpc>
                        <a:spcAft>
                          <a:spcPts val="0"/>
                        </a:spcAft>
                      </a:pPr>
                      <a:endParaRPr lang="en-GB" sz="1800" dirty="0">
                        <a:effectLst/>
                        <a:latin typeface="Calibri" panose="020F0502020204030204" pitchFamily="34" charset="0"/>
                        <a:cs typeface="Calibri" panose="020F0502020204030204" pitchFamily="34" charset="0"/>
                      </a:endParaRPr>
                    </a:p>
                    <a:p>
                      <a:pPr>
                        <a:lnSpc>
                          <a:spcPct val="115000"/>
                        </a:lnSpc>
                        <a:spcAft>
                          <a:spcPts val="0"/>
                        </a:spcAft>
                      </a:pPr>
                      <a:r>
                        <a:rPr lang="en-GB" sz="1800" dirty="0">
                          <a:effectLst/>
                          <a:latin typeface="Calibri" panose="020F0502020204030204" pitchFamily="34" charset="0"/>
                          <a:cs typeface="Calibri" panose="020F0502020204030204" pitchFamily="34" charset="0"/>
                        </a:rPr>
                        <a:t>Clear and consistent E,D&amp;I requirements embedded in our procurement contracts</a:t>
                      </a:r>
                      <a:r>
                        <a:rPr lang="en-GB" sz="1800" dirty="0">
                          <a:effectLst/>
                        </a:rPr>
                        <a:t> </a:t>
                      </a:r>
                      <a:endParaRPr lang="en-GB" sz="1800" dirty="0">
                        <a:effectLst/>
                        <a:latin typeface="Calibri"/>
                        <a:ea typeface="Calibri"/>
                        <a:cs typeface="Times New Roman"/>
                      </a:endParaRPr>
                    </a:p>
                  </a:txBody>
                  <a:tcPr marL="62741" marR="62741"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08300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0F88DEF-F7D7-4A98-AFC9-66FBF9AA2C8E}"/>
              </a:ext>
            </a:extLst>
          </p:cNvPr>
          <p:cNvSpPr>
            <a:spLocks noGrp="1"/>
          </p:cNvSpPr>
          <p:nvPr>
            <p:ph type="body" sz="quarter" idx="10"/>
          </p:nvPr>
        </p:nvSpPr>
        <p:spPr/>
        <p:txBody>
          <a:bodyPr/>
          <a:lstStyle/>
          <a:p>
            <a:r>
              <a:rPr lang="en-GB" b="1" dirty="0"/>
              <a:t>Year 3 – Inclusive leaders</a:t>
            </a:r>
          </a:p>
        </p:txBody>
      </p:sp>
      <p:sp>
        <p:nvSpPr>
          <p:cNvPr id="3" name="TextBox 2">
            <a:extLst>
              <a:ext uri="{FF2B5EF4-FFF2-40B4-BE49-F238E27FC236}">
                <a16:creationId xmlns:a16="http://schemas.microsoft.com/office/drawing/2014/main" id="{DC1CFC16-F730-4A60-BBBF-859FA354F06E}"/>
              </a:ext>
            </a:extLst>
          </p:cNvPr>
          <p:cNvSpPr txBox="1"/>
          <p:nvPr/>
        </p:nvSpPr>
        <p:spPr>
          <a:xfrm>
            <a:off x="2279576" y="1110121"/>
            <a:ext cx="7632848" cy="369332"/>
          </a:xfrm>
          <a:prstGeom prst="rect">
            <a:avLst/>
          </a:prstGeom>
          <a:noFill/>
        </p:spPr>
        <p:txBody>
          <a:bodyPr wrap="square" rtlCol="0">
            <a:spAutoFit/>
          </a:bodyPr>
          <a:lstStyle/>
          <a:p>
            <a:pPr algn="ctr"/>
            <a:r>
              <a:rPr lang="en-GB" b="1" dirty="0">
                <a:solidFill>
                  <a:schemeClr val="bg1"/>
                </a:solidFill>
              </a:rPr>
              <a:t>Grow authentic inclusive leaders who walk the talk every day</a:t>
            </a:r>
            <a:endParaRPr lang="en-GB" dirty="0">
              <a:solidFill>
                <a:schemeClr val="bg1"/>
              </a:solidFill>
            </a:endParaRPr>
          </a:p>
        </p:txBody>
      </p:sp>
      <p:pic>
        <p:nvPicPr>
          <p:cNvPr id="4" name="Content Placeholder 3">
            <a:extLst>
              <a:ext uri="{FF2B5EF4-FFF2-40B4-BE49-F238E27FC236}">
                <a16:creationId xmlns:a16="http://schemas.microsoft.com/office/drawing/2014/main" id="{AE8089CE-8F2E-47AB-A0D9-EAA108313348}"/>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346886" y="1710100"/>
            <a:ext cx="9180512" cy="5011375"/>
          </a:xfrm>
          <a:prstGeom prst="rect">
            <a:avLst/>
          </a:prstGeom>
        </p:spPr>
      </p:pic>
    </p:spTree>
    <p:extLst>
      <p:ext uri="{BB962C8B-B14F-4D97-AF65-F5344CB8AC3E}">
        <p14:creationId xmlns:p14="http://schemas.microsoft.com/office/powerpoint/2010/main" val="2750684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5B2CBB3-79C4-435E-8195-6D51B4F67B1E}"/>
              </a:ext>
            </a:extLst>
          </p:cNvPr>
          <p:cNvSpPr>
            <a:spLocks noGrp="1"/>
          </p:cNvSpPr>
          <p:nvPr>
            <p:ph type="body" sz="quarter" idx="10"/>
          </p:nvPr>
        </p:nvSpPr>
        <p:spPr/>
        <p:txBody>
          <a:bodyPr/>
          <a:lstStyle/>
          <a:p>
            <a:r>
              <a:rPr lang="en-GB" b="1" dirty="0"/>
              <a:t>Year 4 – 360 Degree approach</a:t>
            </a:r>
          </a:p>
        </p:txBody>
      </p:sp>
      <p:sp>
        <p:nvSpPr>
          <p:cNvPr id="4" name="TextBox 3">
            <a:extLst>
              <a:ext uri="{FF2B5EF4-FFF2-40B4-BE49-F238E27FC236}">
                <a16:creationId xmlns:a16="http://schemas.microsoft.com/office/drawing/2014/main" id="{A0998ED5-A5D1-4662-80D3-0B58BBB329B4}"/>
              </a:ext>
            </a:extLst>
          </p:cNvPr>
          <p:cNvSpPr txBox="1"/>
          <p:nvPr/>
        </p:nvSpPr>
        <p:spPr>
          <a:xfrm>
            <a:off x="143527" y="1064825"/>
            <a:ext cx="11723713" cy="369332"/>
          </a:xfrm>
          <a:prstGeom prst="rect">
            <a:avLst/>
          </a:prstGeom>
          <a:noFill/>
        </p:spPr>
        <p:txBody>
          <a:bodyPr wrap="square">
            <a:spAutoFit/>
          </a:bodyPr>
          <a:lstStyle/>
          <a:p>
            <a:pPr algn="ctr"/>
            <a:r>
              <a:rPr lang="en-GB" b="1" dirty="0">
                <a:solidFill>
                  <a:schemeClr val="bg1"/>
                </a:solidFill>
              </a:rPr>
              <a:t>Cohesive and Integrated - Embedding Equality, Diversity &amp;Inclusion into everything we do – 360 degree approach</a:t>
            </a:r>
          </a:p>
        </p:txBody>
      </p:sp>
      <p:pic>
        <p:nvPicPr>
          <p:cNvPr id="5" name="Picture 2">
            <a:extLst>
              <a:ext uri="{FF2B5EF4-FFF2-40B4-BE49-F238E27FC236}">
                <a16:creationId xmlns:a16="http://schemas.microsoft.com/office/drawing/2014/main" id="{F33811B0-CB4F-4DAF-8B76-D2D51F749E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2411" y="1521238"/>
            <a:ext cx="7471719" cy="5200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8260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92CA4D5-08B5-494B-A38D-D1465241DD41}"/>
              </a:ext>
            </a:extLst>
          </p:cNvPr>
          <p:cNvSpPr>
            <a:spLocks noGrp="1"/>
          </p:cNvSpPr>
          <p:nvPr>
            <p:ph type="body" sz="quarter" idx="10"/>
          </p:nvPr>
        </p:nvSpPr>
        <p:spPr>
          <a:xfrm>
            <a:off x="151130" y="173595"/>
            <a:ext cx="6534150" cy="742950"/>
          </a:xfrm>
        </p:spPr>
        <p:txBody>
          <a:bodyPr/>
          <a:lstStyle/>
          <a:p>
            <a:r>
              <a:rPr lang="en-GB" b="1" dirty="0"/>
              <a:t>Year 5 – Speaking up/disruptive inclusion</a:t>
            </a:r>
          </a:p>
        </p:txBody>
      </p:sp>
      <p:sp>
        <p:nvSpPr>
          <p:cNvPr id="5" name="TextBox 4">
            <a:extLst>
              <a:ext uri="{FF2B5EF4-FFF2-40B4-BE49-F238E27FC236}">
                <a16:creationId xmlns:a16="http://schemas.microsoft.com/office/drawing/2014/main" id="{5B347736-01DE-437F-9B29-51AEE0D7249E}"/>
              </a:ext>
            </a:extLst>
          </p:cNvPr>
          <p:cNvSpPr txBox="1"/>
          <p:nvPr/>
        </p:nvSpPr>
        <p:spPr>
          <a:xfrm>
            <a:off x="151130" y="1019599"/>
            <a:ext cx="12040870" cy="1200329"/>
          </a:xfrm>
          <a:prstGeom prst="rect">
            <a:avLst/>
          </a:prstGeom>
          <a:noFill/>
        </p:spPr>
        <p:txBody>
          <a:bodyPr wrap="square">
            <a:spAutoFit/>
          </a:bodyPr>
          <a:lstStyle/>
          <a:p>
            <a:endParaRPr lang="en-GB" dirty="0">
              <a:solidFill>
                <a:schemeClr val="bg1"/>
              </a:solidFill>
              <a:latin typeface="Calibri" panose="020F0502020204030204" pitchFamily="34" charset="0"/>
              <a:cs typeface="Calibri" panose="020F0502020204030204" pitchFamily="34" charset="0"/>
            </a:endParaRPr>
          </a:p>
          <a:p>
            <a:r>
              <a:rPr lang="en-GB" dirty="0">
                <a:solidFill>
                  <a:schemeClr val="bg1"/>
                </a:solidFill>
                <a:latin typeface="Calibri" panose="020F0502020204030204" pitchFamily="34" charset="0"/>
                <a:cs typeface="Calibri" panose="020F0502020204030204" pitchFamily="34" charset="0"/>
              </a:rPr>
              <a:t>By Year 5, due to a culmination of activity in the previous years we will have embedded an inclusive culture where listening and learning will be encouraged, innovation hubs will pop up in local teams, where they will be able to demonstrate continuous improvement.</a:t>
            </a:r>
            <a:endParaRPr lang="en-GB" dirty="0">
              <a:solidFill>
                <a:schemeClr val="bg1"/>
              </a:solidFill>
            </a:endParaRPr>
          </a:p>
        </p:txBody>
      </p:sp>
      <p:graphicFrame>
        <p:nvGraphicFramePr>
          <p:cNvPr id="6" name="Table 5">
            <a:extLst>
              <a:ext uri="{FF2B5EF4-FFF2-40B4-BE49-F238E27FC236}">
                <a16:creationId xmlns:a16="http://schemas.microsoft.com/office/drawing/2014/main" id="{A6493536-1FA4-464A-9E94-0C74B03EFA01}"/>
              </a:ext>
            </a:extLst>
          </p:cNvPr>
          <p:cNvGraphicFramePr>
            <a:graphicFrameLocks noGrp="1"/>
          </p:cNvGraphicFramePr>
          <p:nvPr>
            <p:extLst>
              <p:ext uri="{D42A27DB-BD31-4B8C-83A1-F6EECF244321}">
                <p14:modId xmlns:p14="http://schemas.microsoft.com/office/powerpoint/2010/main" val="4284422305"/>
              </p:ext>
            </p:extLst>
          </p:nvPr>
        </p:nvGraphicFramePr>
        <p:xfrm>
          <a:off x="1154702" y="2322983"/>
          <a:ext cx="9882595" cy="2842143"/>
        </p:xfrm>
        <a:graphic>
          <a:graphicData uri="http://schemas.openxmlformats.org/drawingml/2006/table">
            <a:tbl>
              <a:tblPr firstRow="1" bandRow="1">
                <a:tableStyleId>{5C22544A-7EE6-4342-B048-85BDC9FD1C3A}</a:tableStyleId>
              </a:tblPr>
              <a:tblGrid>
                <a:gridCol w="9882595">
                  <a:extLst>
                    <a:ext uri="{9D8B030D-6E8A-4147-A177-3AD203B41FA5}">
                      <a16:colId xmlns:a16="http://schemas.microsoft.com/office/drawing/2014/main" val="20000"/>
                    </a:ext>
                  </a:extLst>
                </a:gridCol>
              </a:tblGrid>
              <a:tr h="403996">
                <a:tc>
                  <a:txBody>
                    <a:bodyPr/>
                    <a:lstStyle/>
                    <a:p>
                      <a:pPr algn="ctr">
                        <a:lnSpc>
                          <a:spcPct val="115000"/>
                        </a:lnSpc>
                        <a:spcAft>
                          <a:spcPts val="1000"/>
                        </a:spcAft>
                      </a:pPr>
                      <a:r>
                        <a:rPr lang="en-GB" sz="1600" b="1" dirty="0">
                          <a:effectLst/>
                          <a:latin typeface="Calibri" panose="020F0502020204030204" pitchFamily="34" charset="0"/>
                          <a:ea typeface="Calibri"/>
                          <a:cs typeface="Calibri" panose="020F0502020204030204" pitchFamily="34" charset="0"/>
                        </a:rPr>
                        <a:t>Outcomes</a:t>
                      </a:r>
                    </a:p>
                  </a:txBody>
                  <a:tcPr marL="55668" marR="55668" marT="27834" marB="27834"/>
                </a:tc>
                <a:extLst>
                  <a:ext uri="{0D108BD9-81ED-4DB2-BD59-A6C34878D82A}">
                    <a16:rowId xmlns:a16="http://schemas.microsoft.com/office/drawing/2014/main" val="10000"/>
                  </a:ext>
                </a:extLst>
              </a:tr>
              <a:tr h="741076">
                <a:tc>
                  <a:txBody>
                    <a:bodyPr/>
                    <a:lstStyle/>
                    <a:p>
                      <a:pPr marL="0" marR="0" indent="0" algn="l" defTabSz="457200" rtl="0" eaLnBrk="1" fontAlgn="auto" latinLnBrk="0" hangingPunct="1">
                        <a:lnSpc>
                          <a:spcPct val="115000"/>
                        </a:lnSpc>
                        <a:spcBef>
                          <a:spcPts val="0"/>
                        </a:spcBef>
                        <a:spcAft>
                          <a:spcPts val="1000"/>
                        </a:spcAft>
                        <a:buClrTx/>
                        <a:buSzTx/>
                        <a:buFontTx/>
                        <a:buNone/>
                        <a:tabLst/>
                        <a:defRPr/>
                      </a:pPr>
                      <a:r>
                        <a:rPr lang="en-GB" sz="1600" b="1" dirty="0">
                          <a:effectLst/>
                          <a:latin typeface="Calibri" panose="020F0502020204030204" pitchFamily="34" charset="0"/>
                          <a:cs typeface="Calibri" panose="020F0502020204030204" pitchFamily="34" charset="0"/>
                        </a:rPr>
                        <a:t>Excelling - Making a difference  - </a:t>
                      </a:r>
                      <a:r>
                        <a:rPr lang="en-GB" sz="1600" b="0" dirty="0">
                          <a:effectLst/>
                          <a:latin typeface="Calibri" panose="020F0502020204030204" pitchFamily="34" charset="0"/>
                          <a:cs typeface="Calibri" panose="020F0502020204030204" pitchFamily="34" charset="0"/>
                        </a:rPr>
                        <a:t>Partnership - </a:t>
                      </a:r>
                      <a:r>
                        <a:rPr lang="en-GB" sz="1600" dirty="0">
                          <a:effectLst/>
                          <a:latin typeface="Calibri" panose="020F0502020204030204" pitchFamily="34" charset="0"/>
                          <a:cs typeface="Calibri" panose="020F0502020204030204" pitchFamily="34" charset="0"/>
                        </a:rPr>
                        <a:t>Communities/Colleagues/Patients working together to deliver one culture of care</a:t>
                      </a:r>
                      <a:endParaRPr lang="en-GB" sz="1600" b="1" dirty="0">
                        <a:effectLst/>
                        <a:latin typeface="Calibri" panose="020F0502020204030204" pitchFamily="34" charset="0"/>
                        <a:ea typeface="Calibri"/>
                        <a:cs typeface="Calibri" panose="020F0502020204030204" pitchFamily="34" charset="0"/>
                      </a:endParaRPr>
                    </a:p>
                  </a:txBody>
                  <a:tcPr marL="55668" marR="55668" marT="27834" marB="27834"/>
                </a:tc>
                <a:extLst>
                  <a:ext uri="{0D108BD9-81ED-4DB2-BD59-A6C34878D82A}">
                    <a16:rowId xmlns:a16="http://schemas.microsoft.com/office/drawing/2014/main" val="10001"/>
                  </a:ext>
                </a:extLst>
              </a:tr>
              <a:tr h="889079">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en-GB" sz="1600" b="1" dirty="0">
                          <a:effectLst/>
                          <a:latin typeface="Calibri" panose="020F0502020204030204" pitchFamily="34" charset="0"/>
                          <a:cs typeface="Calibri" panose="020F0502020204030204" pitchFamily="34" charset="0"/>
                        </a:rPr>
                        <a:t>Education &amp; Awareness - </a:t>
                      </a:r>
                      <a:r>
                        <a:rPr lang="en-GB" sz="1600" dirty="0">
                          <a:effectLst/>
                          <a:latin typeface="Calibri" panose="020F0502020204030204" pitchFamily="34" charset="0"/>
                          <a:cs typeface="Calibri" panose="020F0502020204030204" pitchFamily="34" charset="0"/>
                        </a:rPr>
                        <a:t>Challenging others &amp; Championing change becomes the norm. CHFT colleagues role model inclusivity and the Trust is identified externally as an Inclusive Employer by an Independent Organisation</a:t>
                      </a:r>
                      <a:endParaRPr lang="en-GB" sz="1600" b="1" dirty="0">
                        <a:effectLst/>
                        <a:latin typeface="Calibri" panose="020F0502020204030204" pitchFamily="34" charset="0"/>
                        <a:cs typeface="Calibri" panose="020F0502020204030204" pitchFamily="34" charset="0"/>
                      </a:endParaRPr>
                    </a:p>
                  </a:txBody>
                  <a:tcPr marL="55668" marR="55668" marT="27834" marB="27834"/>
                </a:tc>
                <a:extLst>
                  <a:ext uri="{0D108BD9-81ED-4DB2-BD59-A6C34878D82A}">
                    <a16:rowId xmlns:a16="http://schemas.microsoft.com/office/drawing/2014/main" val="10002"/>
                  </a:ext>
                </a:extLst>
              </a:tr>
              <a:tr h="403996">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en-GB" sz="1600" b="1" dirty="0">
                          <a:effectLst/>
                          <a:latin typeface="Calibri" panose="020F0502020204030204" pitchFamily="34" charset="0"/>
                          <a:cs typeface="Calibri" panose="020F0502020204030204" pitchFamily="34" charset="0"/>
                        </a:rPr>
                        <a:t>Growth - </a:t>
                      </a:r>
                      <a:r>
                        <a:rPr lang="en-GB" sz="1600" dirty="0">
                          <a:effectLst/>
                          <a:latin typeface="Calibri" panose="020F0502020204030204" pitchFamily="34" charset="0"/>
                          <a:cs typeface="Calibri" panose="020F0502020204030204" pitchFamily="34" charset="0"/>
                        </a:rPr>
                        <a:t>Grow Innovation &amp; Collaboration within the Trust &amp; with our partners</a:t>
                      </a:r>
                      <a:endParaRPr lang="en-GB" sz="1600" b="1" dirty="0">
                        <a:effectLst/>
                        <a:latin typeface="Calibri" panose="020F0502020204030204" pitchFamily="34" charset="0"/>
                        <a:cs typeface="Calibri" panose="020F0502020204030204" pitchFamily="34" charset="0"/>
                      </a:endParaRPr>
                    </a:p>
                  </a:txBody>
                  <a:tcPr marL="55668" marR="55668" marT="27834" marB="27834"/>
                </a:tc>
                <a:extLst>
                  <a:ext uri="{0D108BD9-81ED-4DB2-BD59-A6C34878D82A}">
                    <a16:rowId xmlns:a16="http://schemas.microsoft.com/office/drawing/2014/main" val="10003"/>
                  </a:ext>
                </a:extLst>
              </a:tr>
              <a:tr h="403996">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en-GB" sz="1600" b="1" dirty="0">
                          <a:effectLst/>
                          <a:latin typeface="Calibri" panose="020F0502020204030204" pitchFamily="34" charset="0"/>
                          <a:cs typeface="Calibri" panose="020F0502020204030204" pitchFamily="34" charset="0"/>
                        </a:rPr>
                        <a:t>Diversity of Thought - </a:t>
                      </a:r>
                      <a:r>
                        <a:rPr lang="en-GB" sz="1600" dirty="0">
                          <a:effectLst/>
                          <a:latin typeface="Calibri" panose="020F0502020204030204" pitchFamily="34" charset="0"/>
                          <a:cs typeface="Calibri" panose="020F0502020204030204" pitchFamily="34" charset="0"/>
                        </a:rPr>
                        <a:t>A balanced workforce that genuinely represents colleague and patients views</a:t>
                      </a:r>
                      <a:endParaRPr lang="en-GB" sz="1600" b="1" dirty="0">
                        <a:effectLst/>
                        <a:latin typeface="Calibri" panose="020F0502020204030204" pitchFamily="34" charset="0"/>
                        <a:cs typeface="Calibri" panose="020F0502020204030204" pitchFamily="34" charset="0"/>
                      </a:endParaRPr>
                    </a:p>
                  </a:txBody>
                  <a:tcPr marL="55668" marR="55668" marT="27834" marB="27834"/>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62089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D835DA5-1916-43A1-BA72-CC04CE8BEAC9}"/>
              </a:ext>
            </a:extLst>
          </p:cNvPr>
          <p:cNvSpPr>
            <a:spLocks noGrp="1"/>
          </p:cNvSpPr>
          <p:nvPr>
            <p:ph type="body" sz="quarter" idx="10"/>
          </p:nvPr>
        </p:nvSpPr>
        <p:spPr/>
        <p:txBody>
          <a:bodyPr/>
          <a:lstStyle/>
          <a:p>
            <a:r>
              <a:rPr lang="en-GB" b="1" dirty="0"/>
              <a:t>Get involved…</a:t>
            </a:r>
          </a:p>
        </p:txBody>
      </p:sp>
      <p:sp>
        <p:nvSpPr>
          <p:cNvPr id="4" name="Rounded Rectangular Callout 8">
            <a:extLst>
              <a:ext uri="{FF2B5EF4-FFF2-40B4-BE49-F238E27FC236}">
                <a16:creationId xmlns:a16="http://schemas.microsoft.com/office/drawing/2014/main" id="{53ACC2BD-49A9-4CF2-8E33-439020F066A9}"/>
              </a:ext>
            </a:extLst>
          </p:cNvPr>
          <p:cNvSpPr/>
          <p:nvPr/>
        </p:nvSpPr>
        <p:spPr>
          <a:xfrm>
            <a:off x="1946078" y="1887733"/>
            <a:ext cx="8299844" cy="3261946"/>
          </a:xfrm>
          <a:prstGeom prst="wedgeRoundRectCallout">
            <a:avLst/>
          </a:prstGeom>
          <a:solidFill>
            <a:schemeClr val="bg2">
              <a:lumMod val="90000"/>
            </a:schemeClr>
          </a:solid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dirty="0"/>
              <a:t>Do you want to know more? </a:t>
            </a:r>
          </a:p>
          <a:p>
            <a:pPr algn="ctr"/>
            <a:r>
              <a:rPr lang="en-GB" sz="3200" dirty="0"/>
              <a:t>You can contact Nikki our Assistant Director of HR at nicola.hosty@cht.nhs.uk </a:t>
            </a:r>
          </a:p>
        </p:txBody>
      </p:sp>
    </p:spTree>
    <p:extLst>
      <p:ext uri="{BB962C8B-B14F-4D97-AF65-F5344CB8AC3E}">
        <p14:creationId xmlns:p14="http://schemas.microsoft.com/office/powerpoint/2010/main" val="1338513968"/>
      </p:ext>
    </p:extLst>
  </p:cSld>
  <p:clrMapOvr>
    <a:masterClrMapping/>
  </p:clrMapOvr>
</p:sld>
</file>

<file path=ppt/theme/theme1.xml><?xml version="1.0" encoding="utf-8"?>
<a:theme xmlns:a="http://schemas.openxmlformats.org/drawingml/2006/main" name="Custom Desig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764F509-658F-4E4E-AE62-B6F3C421335A}" vid="{A6DCF3D6-AF68-4E85-B996-BA71BC146E4E}"/>
    </a:ext>
  </a:extLst>
</a:theme>
</file>

<file path=ppt/theme/theme2.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764F509-658F-4E4E-AE62-B6F3C421335A}" vid="{E1F435C6-C75A-4B41-867A-6CD179EB8E5A}"/>
    </a:ext>
  </a:extLst>
</a:theme>
</file>

<file path=docProps/app.xml><?xml version="1.0" encoding="utf-8"?>
<Properties xmlns="http://schemas.openxmlformats.org/officeDocument/2006/extended-properties" xmlns:vt="http://schemas.openxmlformats.org/officeDocument/2006/docPropsVTypes">
  <Template>New WOD Powerpoint Template</Template>
  <TotalTime>47</TotalTime>
  <Words>475</Words>
  <Application>Microsoft Office PowerPoint</Application>
  <PresentationFormat>Widescreen</PresentationFormat>
  <Paragraphs>55</Paragraphs>
  <Slides>8</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Calibri Light</vt:lpstr>
      <vt:lpstr>Custom Design</vt:lpstr>
      <vt:lpstr>Office Theme</vt:lpstr>
      <vt:lpstr>Equality, Diversity and Inclusion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Matthews</dc:creator>
  <cp:lastModifiedBy>Tahliah Kelly-Martin</cp:lastModifiedBy>
  <cp:revision>2</cp:revision>
  <dcterms:created xsi:type="dcterms:W3CDTF">2022-05-17T07:24:40Z</dcterms:created>
  <dcterms:modified xsi:type="dcterms:W3CDTF">2022-06-30T14:26:16Z</dcterms:modified>
</cp:coreProperties>
</file>