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8" r:id="rId2"/>
  </p:sldMasterIdLst>
  <p:sldIdLst>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ACB9E1-F8B5-4187-A08C-43942F7C3AE6}" v="470" dt="2022-06-30T14:26:16.1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BD8C5-0FD1-4426-852B-6BCA46BF42BB}"/>
              </a:ext>
            </a:extLst>
          </p:cNvPr>
          <p:cNvSpPr>
            <a:spLocks noGrp="1"/>
          </p:cNvSpPr>
          <p:nvPr>
            <p:ph type="title" hasCustomPrompt="1"/>
          </p:nvPr>
        </p:nvSpPr>
        <p:spPr>
          <a:xfrm>
            <a:off x="838200" y="2279650"/>
            <a:ext cx="10515600" cy="1325563"/>
          </a:xfrm>
          <a:prstGeom prst="rect">
            <a:avLst/>
          </a:prstGeom>
        </p:spPr>
        <p:txBody>
          <a:bodyPr anchor="ctr" anchorCtr="0"/>
          <a:lstStyle>
            <a:lvl1pPr algn="ctr">
              <a:defRPr sz="5400">
                <a:solidFill>
                  <a:schemeClr val="bg1"/>
                </a:solidFill>
              </a:defRPr>
            </a:lvl1pPr>
          </a:lstStyle>
          <a:p>
            <a:r>
              <a:rPr lang="en-US" dirty="0"/>
              <a:t>Presentation Title</a:t>
            </a:r>
            <a:endParaRPr lang="en-GB" dirty="0"/>
          </a:p>
        </p:txBody>
      </p:sp>
      <p:sp>
        <p:nvSpPr>
          <p:cNvPr id="4" name="Text Placeholder 3">
            <a:extLst>
              <a:ext uri="{FF2B5EF4-FFF2-40B4-BE49-F238E27FC236}">
                <a16:creationId xmlns:a16="http://schemas.microsoft.com/office/drawing/2014/main" id="{368CB8CE-A328-4966-90D3-CB31167B4720}"/>
              </a:ext>
            </a:extLst>
          </p:cNvPr>
          <p:cNvSpPr>
            <a:spLocks noGrp="1"/>
          </p:cNvSpPr>
          <p:nvPr>
            <p:ph type="body" sz="quarter" idx="10" hasCustomPrompt="1"/>
          </p:nvPr>
        </p:nvSpPr>
        <p:spPr>
          <a:xfrm>
            <a:off x="4333875" y="3724275"/>
            <a:ext cx="3609975" cy="361950"/>
          </a:xfrm>
          <a:prstGeom prst="rect">
            <a:avLst/>
          </a:prstGeom>
        </p:spPr>
        <p:txBody>
          <a:bodyPr/>
          <a:lstStyle>
            <a:lvl1pPr marL="0" indent="0" algn="ctr">
              <a:buNone/>
              <a:defRPr sz="2400">
                <a:solidFill>
                  <a:schemeClr val="bg1"/>
                </a:solidFill>
              </a:defRPr>
            </a:lvl1pPr>
          </a:lstStyle>
          <a:p>
            <a:pPr lvl="0"/>
            <a:r>
              <a:rPr lang="en-US" dirty="0"/>
              <a:t>DD Month YYYY</a:t>
            </a:r>
            <a:endParaRPr lang="en-GB" dirty="0"/>
          </a:p>
        </p:txBody>
      </p:sp>
    </p:spTree>
    <p:extLst>
      <p:ext uri="{BB962C8B-B14F-4D97-AF65-F5344CB8AC3E}">
        <p14:creationId xmlns:p14="http://schemas.microsoft.com/office/powerpoint/2010/main" val="313723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558E2FD0-E589-4886-ABDF-AC6803F23CD1}"/>
              </a:ext>
            </a:extLst>
          </p:cNvPr>
          <p:cNvSpPr>
            <a:spLocks noGrp="1"/>
          </p:cNvSpPr>
          <p:nvPr>
            <p:ph type="body" sz="quarter" idx="10" hasCustomPrompt="1"/>
          </p:nvPr>
        </p:nvSpPr>
        <p:spPr>
          <a:xfrm>
            <a:off x="151130" y="136525"/>
            <a:ext cx="6534150" cy="742950"/>
          </a:xfrm>
          <a:prstGeom prst="rect">
            <a:avLst/>
          </a:prstGeom>
        </p:spPr>
        <p:txBody>
          <a:bodyPr anchor="ctr" anchorCtr="0"/>
          <a:lstStyle>
            <a:lvl1pPr marL="0" indent="0">
              <a:buNone/>
              <a:defRPr sz="3600" b="0">
                <a:solidFill>
                  <a:schemeClr val="bg1"/>
                </a:solidFill>
                <a:latin typeface="+mj-lt"/>
              </a:defRPr>
            </a:lvl1pPr>
          </a:lstStyle>
          <a:p>
            <a:pPr lvl="0"/>
            <a:r>
              <a:rPr lang="en-US" dirty="0"/>
              <a:t>Slide Heading</a:t>
            </a:r>
          </a:p>
        </p:txBody>
      </p:sp>
    </p:spTree>
    <p:extLst>
      <p:ext uri="{BB962C8B-B14F-4D97-AF65-F5344CB8AC3E}">
        <p14:creationId xmlns:p14="http://schemas.microsoft.com/office/powerpoint/2010/main" val="383974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558E2FD0-E589-4886-ABDF-AC6803F23CD1}"/>
              </a:ext>
            </a:extLst>
          </p:cNvPr>
          <p:cNvSpPr>
            <a:spLocks noGrp="1"/>
          </p:cNvSpPr>
          <p:nvPr>
            <p:ph type="body" sz="quarter" idx="10" hasCustomPrompt="1"/>
          </p:nvPr>
        </p:nvSpPr>
        <p:spPr>
          <a:xfrm>
            <a:off x="151130" y="136525"/>
            <a:ext cx="6534150" cy="742950"/>
          </a:xfrm>
          <a:prstGeom prst="rect">
            <a:avLst/>
          </a:prstGeom>
        </p:spPr>
        <p:txBody>
          <a:bodyPr anchor="ctr" anchorCtr="0"/>
          <a:lstStyle>
            <a:lvl1pPr marL="0" indent="0">
              <a:buNone/>
              <a:defRPr sz="3600" b="0">
                <a:solidFill>
                  <a:schemeClr val="bg1"/>
                </a:solidFill>
                <a:latin typeface="+mj-lt"/>
              </a:defRPr>
            </a:lvl1pPr>
          </a:lstStyle>
          <a:p>
            <a:pPr lvl="0"/>
            <a:r>
              <a:rPr lang="en-US" dirty="0"/>
              <a:t>Slide Heading</a:t>
            </a:r>
          </a:p>
        </p:txBody>
      </p:sp>
    </p:spTree>
    <p:extLst>
      <p:ext uri="{BB962C8B-B14F-4D97-AF65-F5344CB8AC3E}">
        <p14:creationId xmlns:p14="http://schemas.microsoft.com/office/powerpoint/2010/main" val="409219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BD8C5-0FD1-4426-852B-6BCA46BF42BB}"/>
              </a:ext>
            </a:extLst>
          </p:cNvPr>
          <p:cNvSpPr>
            <a:spLocks noGrp="1"/>
          </p:cNvSpPr>
          <p:nvPr>
            <p:ph type="title" hasCustomPrompt="1"/>
          </p:nvPr>
        </p:nvSpPr>
        <p:spPr>
          <a:xfrm>
            <a:off x="838200" y="2279650"/>
            <a:ext cx="10515600" cy="1325563"/>
          </a:xfrm>
          <a:prstGeom prst="rect">
            <a:avLst/>
          </a:prstGeom>
        </p:spPr>
        <p:txBody>
          <a:bodyPr anchor="ctr" anchorCtr="0"/>
          <a:lstStyle>
            <a:lvl1pPr algn="ctr">
              <a:defRPr sz="5400">
                <a:solidFill>
                  <a:schemeClr val="bg1"/>
                </a:solidFill>
              </a:defRPr>
            </a:lvl1pPr>
          </a:lstStyle>
          <a:p>
            <a:r>
              <a:rPr lang="en-US" dirty="0"/>
              <a:t>Presentation Title</a:t>
            </a:r>
            <a:endParaRPr lang="en-GB" dirty="0"/>
          </a:p>
        </p:txBody>
      </p:sp>
      <p:sp>
        <p:nvSpPr>
          <p:cNvPr id="4" name="Text Placeholder 3">
            <a:extLst>
              <a:ext uri="{FF2B5EF4-FFF2-40B4-BE49-F238E27FC236}">
                <a16:creationId xmlns:a16="http://schemas.microsoft.com/office/drawing/2014/main" id="{368CB8CE-A328-4966-90D3-CB31167B4720}"/>
              </a:ext>
            </a:extLst>
          </p:cNvPr>
          <p:cNvSpPr>
            <a:spLocks noGrp="1"/>
          </p:cNvSpPr>
          <p:nvPr>
            <p:ph type="body" sz="quarter" idx="10" hasCustomPrompt="1"/>
          </p:nvPr>
        </p:nvSpPr>
        <p:spPr>
          <a:xfrm>
            <a:off x="4333875" y="3724275"/>
            <a:ext cx="3609975" cy="361950"/>
          </a:xfrm>
          <a:prstGeom prst="rect">
            <a:avLst/>
          </a:prstGeom>
        </p:spPr>
        <p:txBody>
          <a:bodyPr/>
          <a:lstStyle>
            <a:lvl1pPr marL="0" indent="0" algn="ctr">
              <a:buNone/>
              <a:defRPr sz="2400">
                <a:solidFill>
                  <a:schemeClr val="bg1"/>
                </a:solidFill>
              </a:defRPr>
            </a:lvl1pPr>
          </a:lstStyle>
          <a:p>
            <a:pPr lvl="0"/>
            <a:r>
              <a:rPr lang="en-US" dirty="0"/>
              <a:t>DD Month YYYY</a:t>
            </a:r>
            <a:endParaRPr lang="en-GB" dirty="0"/>
          </a:p>
        </p:txBody>
      </p:sp>
    </p:spTree>
    <p:extLst>
      <p:ext uri="{BB962C8B-B14F-4D97-AF65-F5344CB8AC3E}">
        <p14:creationId xmlns:p14="http://schemas.microsoft.com/office/powerpoint/2010/main" val="37097525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microsoft.com/office/2007/relationships/hdphoto" Target="../media/hdphoto1.wdp"/><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3.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F94FE9D-DE64-4316-8E72-ADECF1136312}"/>
              </a:ext>
            </a:extLst>
          </p:cNvPr>
          <p:cNvSpPr/>
          <p:nvPr userDrawn="1"/>
        </p:nvSpPr>
        <p:spPr>
          <a:xfrm>
            <a:off x="0" y="0"/>
            <a:ext cx="12192000" cy="429577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GB" dirty="0"/>
          </a:p>
        </p:txBody>
      </p:sp>
      <p:pic>
        <p:nvPicPr>
          <p:cNvPr id="8" name="Picture 7" descr="Text&#10;&#10;Description automatically generated">
            <a:extLst>
              <a:ext uri="{FF2B5EF4-FFF2-40B4-BE49-F238E27FC236}">
                <a16:creationId xmlns:a16="http://schemas.microsoft.com/office/drawing/2014/main" id="{E73AF65B-854A-4A46-A62E-8A9CD53307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814046" y="218716"/>
            <a:ext cx="2247069" cy="571859"/>
          </a:xfrm>
          <a:prstGeom prst="rect">
            <a:avLst/>
          </a:prstGeom>
        </p:spPr>
      </p:pic>
      <p:pic>
        <p:nvPicPr>
          <p:cNvPr id="9" name="Picture 8">
            <a:extLst>
              <a:ext uri="{FF2B5EF4-FFF2-40B4-BE49-F238E27FC236}">
                <a16:creationId xmlns:a16="http://schemas.microsoft.com/office/drawing/2014/main" id="{386C98FD-2E88-48A6-A08A-55149F1DDCE3}"/>
              </a:ext>
            </a:extLst>
          </p:cNvPr>
          <p:cNvPicPr>
            <a:picLocks noChangeAspect="1"/>
          </p:cNvPicPr>
          <p:nvPr userDrawn="1"/>
        </p:nvPicPr>
        <p:blipFill>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200000"/>
                    </a14:imgEffect>
                  </a14:imgLayer>
                </a14:imgProps>
              </a:ext>
            </a:extLst>
          </a:blip>
          <a:stretch>
            <a:fillRect/>
          </a:stretch>
        </p:blipFill>
        <p:spPr>
          <a:xfrm>
            <a:off x="10697248" y="6322142"/>
            <a:ext cx="1358173" cy="364767"/>
          </a:xfrm>
          <a:prstGeom prst="rect">
            <a:avLst/>
          </a:prstGeom>
        </p:spPr>
      </p:pic>
      <p:pic>
        <p:nvPicPr>
          <p:cNvPr id="3" name="Picture 2" descr="A picture containing clipart, vector graphics&#10;&#10;Description automatically generated">
            <a:extLst>
              <a:ext uri="{FF2B5EF4-FFF2-40B4-BE49-F238E27FC236}">
                <a16:creationId xmlns:a16="http://schemas.microsoft.com/office/drawing/2014/main" id="{5AFFA8D7-EBE8-7905-4F28-EB55A43A699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36578" y="5732206"/>
            <a:ext cx="1039054" cy="954703"/>
          </a:xfrm>
          <a:prstGeom prst="rect">
            <a:avLst/>
          </a:prstGeom>
        </p:spPr>
      </p:pic>
    </p:spTree>
    <p:extLst>
      <p:ext uri="{BB962C8B-B14F-4D97-AF65-F5344CB8AC3E}">
        <p14:creationId xmlns:p14="http://schemas.microsoft.com/office/powerpoint/2010/main" val="3969122782"/>
      </p:ext>
    </p:extLst>
  </p:cSld>
  <p:clrMap bg1="lt1" tx1="dk1" bg2="lt2" tx2="dk2" accent1="accent1" accent2="accent2" accent3="accent3" accent4="accent4" accent5="accent5" accent6="accent6" hlink="hlink" folHlink="folHlink"/>
  <p:sldLayoutIdLst>
    <p:sldLayoutId id="2147483651" r:id="rId1"/>
    <p:sldLayoutId id="214748365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D582621-4C75-4F19-B1F2-95A451516232}"/>
              </a:ext>
            </a:extLst>
          </p:cNvPr>
          <p:cNvSpPr/>
          <p:nvPr userDrawn="1"/>
        </p:nvSpPr>
        <p:spPr>
          <a:xfrm>
            <a:off x="0" y="-2"/>
            <a:ext cx="12192000" cy="104860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GB"/>
          </a:p>
        </p:txBody>
      </p:sp>
      <p:pic>
        <p:nvPicPr>
          <p:cNvPr id="8" name="Picture 7" descr="Text&#10;&#10;Description automatically generated">
            <a:extLst>
              <a:ext uri="{FF2B5EF4-FFF2-40B4-BE49-F238E27FC236}">
                <a16:creationId xmlns:a16="http://schemas.microsoft.com/office/drawing/2014/main" id="{6FDB09AC-1524-47A9-9C66-E8ABDD23A43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814046" y="218716"/>
            <a:ext cx="2247069" cy="571859"/>
          </a:xfrm>
          <a:prstGeom prst="rect">
            <a:avLst/>
          </a:prstGeom>
        </p:spPr>
      </p:pic>
      <p:pic>
        <p:nvPicPr>
          <p:cNvPr id="9" name="Picture 8" descr="A picture containing clipart, vector graphics&#10;&#10;Description automatically generated">
            <a:extLst>
              <a:ext uri="{FF2B5EF4-FFF2-40B4-BE49-F238E27FC236}">
                <a16:creationId xmlns:a16="http://schemas.microsoft.com/office/drawing/2014/main" id="{FCAB36B6-E8D8-7749-5D8B-2E6C2817A0B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465322" y="5455600"/>
            <a:ext cx="1261357" cy="1158959"/>
          </a:xfrm>
          <a:prstGeom prst="rect">
            <a:avLst/>
          </a:prstGeom>
          <a:gradFill>
            <a:gsLst>
              <a:gs pos="40000">
                <a:schemeClr val="accent1">
                  <a:lumMod val="5000"/>
                  <a:lumOff val="95000"/>
                </a:schemeClr>
              </a:gs>
              <a:gs pos="12000">
                <a:schemeClr val="accent1">
                  <a:lumMod val="45000"/>
                  <a:lumOff val="55000"/>
                </a:schemeClr>
              </a:gs>
              <a:gs pos="59000">
                <a:schemeClr val="bg1"/>
              </a:gs>
              <a:gs pos="83750">
                <a:srgbClr val="C1CBE4"/>
              </a:gs>
              <a:gs pos="77500">
                <a:srgbClr val="BAC5E1"/>
              </a:gs>
              <a:gs pos="90000">
                <a:schemeClr val="accent1">
                  <a:lumMod val="30000"/>
                  <a:lumOff val="70000"/>
                </a:schemeClr>
              </a:gs>
            </a:gsLst>
            <a:lin ang="5400000" scaled="1"/>
          </a:gradFill>
        </p:spPr>
      </p:pic>
      <p:pic>
        <p:nvPicPr>
          <p:cNvPr id="11" name="Picture 10">
            <a:extLst>
              <a:ext uri="{FF2B5EF4-FFF2-40B4-BE49-F238E27FC236}">
                <a16:creationId xmlns:a16="http://schemas.microsoft.com/office/drawing/2014/main" id="{0847D391-FA82-0E75-6C7F-4D9C543D653A}"/>
              </a:ext>
            </a:extLst>
          </p:cNvPr>
          <p:cNvPicPr>
            <a:picLocks noChangeAspect="1"/>
          </p:cNvPicPr>
          <p:nvPr userDrawn="1"/>
        </p:nvPicPr>
        <p:blipFill>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200000"/>
                    </a14:imgEffect>
                  </a14:imgLayer>
                </a14:imgProps>
              </a:ext>
            </a:extLst>
          </a:blip>
          <a:stretch>
            <a:fillRect/>
          </a:stretch>
        </p:blipFill>
        <p:spPr>
          <a:xfrm>
            <a:off x="10697248" y="6322142"/>
            <a:ext cx="1358173" cy="364767"/>
          </a:xfrm>
          <a:prstGeom prst="rect">
            <a:avLst/>
          </a:prstGeom>
        </p:spPr>
      </p:pic>
    </p:spTree>
    <p:extLst>
      <p:ext uri="{BB962C8B-B14F-4D97-AF65-F5344CB8AC3E}">
        <p14:creationId xmlns:p14="http://schemas.microsoft.com/office/powerpoint/2010/main" val="142807193"/>
      </p:ext>
    </p:extLst>
  </p:cSld>
  <p:clrMap bg1="lt1" tx1="dk1" bg2="lt2" tx2="dk2" accent1="accent1" accent2="accent2" accent3="accent3" accent4="accent4" accent5="accent5" accent6="accent6" hlink="hlink" folHlink="folHlink"/>
  <p:sldLayoutIdLst>
    <p:sldLayoutId id="2147483649" r:id="rId1"/>
    <p:sldLayoutId id="21474836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5CB9-7D2D-45D6-8C0B-21427E933CAE}"/>
              </a:ext>
            </a:extLst>
          </p:cNvPr>
          <p:cNvSpPr>
            <a:spLocks noGrp="1"/>
          </p:cNvSpPr>
          <p:nvPr>
            <p:ph type="title"/>
          </p:nvPr>
        </p:nvSpPr>
        <p:spPr>
          <a:xfrm>
            <a:off x="838200" y="2477359"/>
            <a:ext cx="10515600" cy="1325563"/>
          </a:xfrm>
        </p:spPr>
        <p:txBody>
          <a:bodyPr/>
          <a:lstStyle/>
          <a:p>
            <a:r>
              <a:rPr lang="en-GB" b="1" dirty="0"/>
              <a:t>Equality, Diversity and Inclusion</a:t>
            </a:r>
          </a:p>
        </p:txBody>
      </p:sp>
      <p:sp>
        <p:nvSpPr>
          <p:cNvPr id="3" name="Text Placeholder 2">
            <a:extLst>
              <a:ext uri="{FF2B5EF4-FFF2-40B4-BE49-F238E27FC236}">
                <a16:creationId xmlns:a16="http://schemas.microsoft.com/office/drawing/2014/main" id="{571B0388-1913-444D-9E73-A104A3F80FBA}"/>
              </a:ext>
            </a:extLst>
          </p:cNvPr>
          <p:cNvSpPr>
            <a:spLocks noGrp="1"/>
          </p:cNvSpPr>
          <p:nvPr>
            <p:ph type="body" sz="quarter" idx="10"/>
          </p:nvPr>
        </p:nvSpPr>
        <p:spPr>
          <a:xfrm>
            <a:off x="1449860" y="4562862"/>
            <a:ext cx="9292280" cy="361950"/>
          </a:xfrm>
        </p:spPr>
        <p:txBody>
          <a:bodyPr/>
          <a:lstStyle/>
          <a:p>
            <a:r>
              <a:rPr lang="en-GB" sz="4000" dirty="0">
                <a:solidFill>
                  <a:schemeClr val="accent1"/>
                </a:solidFill>
              </a:rPr>
              <a:t>5 Year plan to December 2024</a:t>
            </a:r>
          </a:p>
        </p:txBody>
      </p:sp>
    </p:spTree>
    <p:extLst>
      <p:ext uri="{BB962C8B-B14F-4D97-AF65-F5344CB8AC3E}">
        <p14:creationId xmlns:p14="http://schemas.microsoft.com/office/powerpoint/2010/main" val="268659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62AB6E-B595-4D67-A7BB-B0F396C0AEFF}"/>
              </a:ext>
            </a:extLst>
          </p:cNvPr>
          <p:cNvSpPr>
            <a:spLocks noGrp="1"/>
          </p:cNvSpPr>
          <p:nvPr>
            <p:ph type="body" sz="quarter" idx="10"/>
          </p:nvPr>
        </p:nvSpPr>
        <p:spPr/>
        <p:txBody>
          <a:bodyPr/>
          <a:lstStyle/>
          <a:p>
            <a:r>
              <a:rPr lang="en-GB" b="1" dirty="0"/>
              <a:t>Plan on a page</a:t>
            </a:r>
          </a:p>
        </p:txBody>
      </p:sp>
      <p:pic>
        <p:nvPicPr>
          <p:cNvPr id="3" name="Picture 2">
            <a:extLst>
              <a:ext uri="{FF2B5EF4-FFF2-40B4-BE49-F238E27FC236}">
                <a16:creationId xmlns:a16="http://schemas.microsoft.com/office/drawing/2014/main" id="{9FE7C5CE-7825-4D1B-A1E5-8A5B294C9A51}"/>
              </a:ext>
            </a:extLst>
          </p:cNvPr>
          <p:cNvPicPr/>
          <p:nvPr/>
        </p:nvPicPr>
        <p:blipFill>
          <a:blip r:embed="rId2"/>
          <a:stretch>
            <a:fillRect/>
          </a:stretch>
        </p:blipFill>
        <p:spPr>
          <a:xfrm>
            <a:off x="1208902" y="1398459"/>
            <a:ext cx="9774195" cy="4965271"/>
          </a:xfrm>
          <a:prstGeom prst="rect">
            <a:avLst/>
          </a:prstGeom>
        </p:spPr>
      </p:pic>
    </p:spTree>
    <p:extLst>
      <p:ext uri="{BB962C8B-B14F-4D97-AF65-F5344CB8AC3E}">
        <p14:creationId xmlns:p14="http://schemas.microsoft.com/office/powerpoint/2010/main" val="30302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D68553-824C-4B52-B3FB-012C947A3CD1}"/>
              </a:ext>
            </a:extLst>
          </p:cNvPr>
          <p:cNvSpPr>
            <a:spLocks noGrp="1"/>
          </p:cNvSpPr>
          <p:nvPr>
            <p:ph type="body" sz="quarter" idx="10"/>
          </p:nvPr>
        </p:nvSpPr>
        <p:spPr/>
        <p:txBody>
          <a:bodyPr/>
          <a:lstStyle/>
          <a:p>
            <a:r>
              <a:rPr lang="en-GB" b="1" dirty="0"/>
              <a:t>Year 1 – Laying the foundations</a:t>
            </a:r>
          </a:p>
        </p:txBody>
      </p:sp>
      <p:graphicFrame>
        <p:nvGraphicFramePr>
          <p:cNvPr id="3" name="Content Placeholder 3">
            <a:extLst>
              <a:ext uri="{FF2B5EF4-FFF2-40B4-BE49-F238E27FC236}">
                <a16:creationId xmlns:a16="http://schemas.microsoft.com/office/drawing/2014/main" id="{81455968-6DC5-47CB-98A5-0ED91933E41E}"/>
              </a:ext>
            </a:extLst>
          </p:cNvPr>
          <p:cNvGraphicFramePr>
            <a:graphicFrameLocks/>
          </p:cNvGraphicFramePr>
          <p:nvPr>
            <p:extLst>
              <p:ext uri="{D42A27DB-BD31-4B8C-83A1-F6EECF244321}">
                <p14:modId xmlns:p14="http://schemas.microsoft.com/office/powerpoint/2010/main" val="1697755789"/>
              </p:ext>
            </p:extLst>
          </p:nvPr>
        </p:nvGraphicFramePr>
        <p:xfrm>
          <a:off x="1373852" y="1398459"/>
          <a:ext cx="9759586" cy="4742849"/>
        </p:xfrm>
        <a:graphic>
          <a:graphicData uri="http://schemas.openxmlformats.org/drawingml/2006/table">
            <a:tbl>
              <a:tblPr firstRow="1" firstCol="1" bandRow="1">
                <a:tableStyleId>{5C22544A-7EE6-4342-B048-85BDC9FD1C3A}</a:tableStyleId>
              </a:tblPr>
              <a:tblGrid>
                <a:gridCol w="6716716">
                  <a:extLst>
                    <a:ext uri="{9D8B030D-6E8A-4147-A177-3AD203B41FA5}">
                      <a16:colId xmlns:a16="http://schemas.microsoft.com/office/drawing/2014/main" val="20000"/>
                    </a:ext>
                  </a:extLst>
                </a:gridCol>
                <a:gridCol w="3042870">
                  <a:extLst>
                    <a:ext uri="{9D8B030D-6E8A-4147-A177-3AD203B41FA5}">
                      <a16:colId xmlns:a16="http://schemas.microsoft.com/office/drawing/2014/main" val="20001"/>
                    </a:ext>
                  </a:extLst>
                </a:gridCol>
              </a:tblGrid>
              <a:tr h="299956">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Activities</a:t>
                      </a:r>
                      <a:endParaRPr lang="en-GB" sz="1800" dirty="0">
                        <a:effectLst/>
                        <a:latin typeface="Calibri" panose="020F0502020204030204" pitchFamily="34" charset="0"/>
                        <a:ea typeface="Calibri"/>
                        <a:cs typeface="Calibri" panose="020F0502020204030204" pitchFamily="34" charset="0"/>
                      </a:endParaRPr>
                    </a:p>
                  </a:txBody>
                  <a:tcPr marL="68580" marR="68580" marT="0" marB="0"/>
                </a:tc>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Metrics</a:t>
                      </a:r>
                      <a:endParaRPr lang="en-GB" sz="1800" dirty="0">
                        <a:effectLst/>
                        <a:latin typeface="Calibri" panose="020F0502020204030204" pitchFamily="34" charset="0"/>
                        <a:ea typeface="Calibri"/>
                        <a:cs typeface="Calibri" panose="020F0502020204030204" pitchFamily="34" charset="0"/>
                      </a:endParaRPr>
                    </a:p>
                  </a:txBody>
                  <a:tcPr marL="68580" marR="68580" marT="0" marB="0"/>
                </a:tc>
                <a:extLst>
                  <a:ext uri="{0D108BD9-81ED-4DB2-BD59-A6C34878D82A}">
                    <a16:rowId xmlns:a16="http://schemas.microsoft.com/office/drawing/2014/main" val="10000"/>
                  </a:ext>
                </a:extLst>
              </a:tr>
              <a:tr h="4442893">
                <a:tc>
                  <a:txBody>
                    <a:bodyPr/>
                    <a:lstStyle/>
                    <a:p>
                      <a:pPr>
                        <a:lnSpc>
                          <a:spcPct val="115000"/>
                        </a:lnSpc>
                        <a:spcAft>
                          <a:spcPts val="0"/>
                        </a:spcAft>
                      </a:pPr>
                      <a:r>
                        <a:rPr lang="en-GB" sz="1800" b="0" dirty="0">
                          <a:effectLst/>
                          <a:latin typeface="Calibri" panose="020F0502020204030204" pitchFamily="34" charset="0"/>
                          <a:cs typeface="Calibri" panose="020F0502020204030204" pitchFamily="34" charset="0"/>
                        </a:rPr>
                        <a:t>-Equality Groups have a say in the way we shape our direction of travel</a:t>
                      </a:r>
                    </a:p>
                    <a:p>
                      <a:pPr>
                        <a:lnSpc>
                          <a:spcPct val="115000"/>
                        </a:lnSpc>
                        <a:spcAft>
                          <a:spcPts val="0"/>
                        </a:spcAft>
                      </a:pPr>
                      <a:r>
                        <a:rPr lang="en-GB" sz="1800" b="0" dirty="0">
                          <a:effectLst/>
                          <a:latin typeface="Calibri" panose="020F0502020204030204" pitchFamily="34" charset="0"/>
                          <a:cs typeface="Calibri" panose="020F0502020204030204" pitchFamily="34" charset="0"/>
                        </a:rPr>
                        <a:t>Our intent is to empower employees to make a difference, input into policies, equality impact assessments, sharing their lived experiences </a:t>
                      </a:r>
                    </a:p>
                    <a:p>
                      <a:pPr>
                        <a:lnSpc>
                          <a:spcPct val="115000"/>
                        </a:lnSpc>
                        <a:spcAft>
                          <a:spcPts val="0"/>
                        </a:spcAft>
                      </a:pPr>
                      <a:r>
                        <a:rPr lang="en-GB" sz="1800" b="0" dirty="0">
                          <a:effectLst/>
                          <a:latin typeface="Calibri" panose="020F0502020204030204" pitchFamily="34" charset="0"/>
                          <a:cs typeface="Calibri" panose="020F0502020204030204" pitchFamily="34" charset="0"/>
                        </a:rPr>
                        <a:t> </a:t>
                      </a:r>
                    </a:p>
                    <a:p>
                      <a:pPr>
                        <a:lnSpc>
                          <a:spcPct val="115000"/>
                        </a:lnSpc>
                        <a:spcAft>
                          <a:spcPts val="0"/>
                        </a:spcAft>
                      </a:pPr>
                      <a:r>
                        <a:rPr lang="en-GB" sz="1800" b="0" dirty="0">
                          <a:effectLst/>
                          <a:latin typeface="Calibri" panose="020F0502020204030204" pitchFamily="34" charset="0"/>
                          <a:cs typeface="Calibri" panose="020F0502020204030204" pitchFamily="34" charset="0"/>
                        </a:rPr>
                        <a:t>-Unconscious Bias ‘Stand in Their Shoes’ Programme - to be incorporated into management essentials and inclusive leadership programme. This programme will be mandatory for ‘key decision makers’ to attend </a:t>
                      </a:r>
                    </a:p>
                    <a:p>
                      <a:pPr>
                        <a:lnSpc>
                          <a:spcPct val="115000"/>
                        </a:lnSpc>
                        <a:spcAft>
                          <a:spcPts val="0"/>
                        </a:spcAft>
                      </a:pPr>
                      <a:r>
                        <a:rPr lang="en-GB" sz="1800" b="0" dirty="0">
                          <a:effectLst/>
                          <a:latin typeface="Calibri" panose="020F0502020204030204" pitchFamily="34" charset="0"/>
                          <a:cs typeface="Calibri" panose="020F0502020204030204" pitchFamily="34" charset="0"/>
                        </a:rPr>
                        <a:t> </a:t>
                      </a:r>
                    </a:p>
                    <a:p>
                      <a:pPr>
                        <a:lnSpc>
                          <a:spcPct val="115000"/>
                        </a:lnSpc>
                        <a:spcAft>
                          <a:spcPts val="0"/>
                        </a:spcAft>
                      </a:pPr>
                      <a:r>
                        <a:rPr lang="en-GB" sz="1800" b="0" dirty="0">
                          <a:effectLst/>
                          <a:latin typeface="Calibri" panose="020F0502020204030204" pitchFamily="34" charset="0"/>
                          <a:cs typeface="Calibri" panose="020F0502020204030204" pitchFamily="34" charset="0"/>
                        </a:rPr>
                        <a:t>-Inclusion Roadshows – spreading awareness of difference ‘on site’ / bite size learning sessions for front line colleagues</a:t>
                      </a:r>
                      <a:endParaRPr lang="en-GB" sz="1800" b="0" dirty="0">
                        <a:effectLst/>
                        <a:latin typeface="Calibri" panose="020F0502020204030204" pitchFamily="34" charset="0"/>
                        <a:ea typeface="Calibri"/>
                        <a:cs typeface="Calibri" panose="020F0502020204030204" pitchFamily="34" charset="0"/>
                      </a:endParaRPr>
                    </a:p>
                  </a:txBody>
                  <a:tcPr marL="68580" marR="68580" marT="0" marB="0"/>
                </a:tc>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Growth in membership and impact</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endParaRPr lang="en-GB" sz="1800" dirty="0">
                        <a:effectLst/>
                        <a:latin typeface="Calibri" panose="020F0502020204030204" pitchFamily="34" charset="0"/>
                        <a:cs typeface="Calibri" panose="020F0502020204030204" pitchFamily="34" charset="0"/>
                      </a:endParaRPr>
                    </a:p>
                    <a:p>
                      <a:pPr>
                        <a:lnSpc>
                          <a:spcPct val="115000"/>
                        </a:lnSpc>
                        <a:spcAft>
                          <a:spcPts val="0"/>
                        </a:spcAft>
                      </a:pPr>
                      <a:r>
                        <a:rPr lang="en-GB" sz="1800" dirty="0">
                          <a:effectLst/>
                          <a:latin typeface="Calibri" panose="020F0502020204030204" pitchFamily="34" charset="0"/>
                          <a:cs typeface="Calibri" panose="020F0502020204030204" pitchFamily="34" charset="0"/>
                        </a:rPr>
                        <a:t>70% of key decision makers attending this programme by December 2020</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latin typeface="Calibri" panose="020F0502020204030204" pitchFamily="34" charset="0"/>
                          <a:cs typeface="Calibri" panose="020F0502020204030204" pitchFamily="34" charset="0"/>
                        </a:rPr>
                        <a:t>Will visit 50% of the CHFT footprint by December 2020</a:t>
                      </a:r>
                      <a:endParaRPr lang="en-GB" sz="1800" dirty="0">
                        <a:effectLst/>
                        <a:latin typeface="Calibri" panose="020F0502020204030204" pitchFamily="34" charset="0"/>
                        <a:ea typeface="Calibri"/>
                        <a:cs typeface="Calibri" panose="020F0502020204030204" pitchFamily="34"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925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76B424-1B2D-451C-B25D-2D833E69481B}"/>
              </a:ext>
            </a:extLst>
          </p:cNvPr>
          <p:cNvSpPr>
            <a:spLocks noGrp="1"/>
          </p:cNvSpPr>
          <p:nvPr>
            <p:ph type="body" sz="quarter" idx="10"/>
          </p:nvPr>
        </p:nvSpPr>
        <p:spPr/>
        <p:txBody>
          <a:bodyPr/>
          <a:lstStyle/>
          <a:p>
            <a:r>
              <a:rPr lang="en-GB" b="1" dirty="0"/>
              <a:t>Year 2 – Strategic </a:t>
            </a:r>
          </a:p>
        </p:txBody>
      </p:sp>
      <p:graphicFrame>
        <p:nvGraphicFramePr>
          <p:cNvPr id="3" name="Content Placeholder 3">
            <a:extLst>
              <a:ext uri="{FF2B5EF4-FFF2-40B4-BE49-F238E27FC236}">
                <a16:creationId xmlns:a16="http://schemas.microsoft.com/office/drawing/2014/main" id="{8E4C63A2-349A-4351-8158-C317A6358FEA}"/>
              </a:ext>
            </a:extLst>
          </p:cNvPr>
          <p:cNvGraphicFramePr>
            <a:graphicFrameLocks/>
          </p:cNvGraphicFramePr>
          <p:nvPr>
            <p:extLst>
              <p:ext uri="{D42A27DB-BD31-4B8C-83A1-F6EECF244321}">
                <p14:modId xmlns:p14="http://schemas.microsoft.com/office/powerpoint/2010/main" val="2494392368"/>
              </p:ext>
            </p:extLst>
          </p:nvPr>
        </p:nvGraphicFramePr>
        <p:xfrm>
          <a:off x="1445741" y="1287711"/>
          <a:ext cx="9984259" cy="4779457"/>
        </p:xfrm>
        <a:graphic>
          <a:graphicData uri="http://schemas.openxmlformats.org/drawingml/2006/table">
            <a:tbl>
              <a:tblPr firstRow="1" firstCol="1" bandRow="1">
                <a:tableStyleId>{5C22544A-7EE6-4342-B048-85BDC9FD1C3A}</a:tableStyleId>
              </a:tblPr>
              <a:tblGrid>
                <a:gridCol w="6182677">
                  <a:extLst>
                    <a:ext uri="{9D8B030D-6E8A-4147-A177-3AD203B41FA5}">
                      <a16:colId xmlns:a16="http://schemas.microsoft.com/office/drawing/2014/main" val="20000"/>
                    </a:ext>
                  </a:extLst>
                </a:gridCol>
                <a:gridCol w="3801582">
                  <a:extLst>
                    <a:ext uri="{9D8B030D-6E8A-4147-A177-3AD203B41FA5}">
                      <a16:colId xmlns:a16="http://schemas.microsoft.com/office/drawing/2014/main" val="20001"/>
                    </a:ext>
                  </a:extLst>
                </a:gridCol>
              </a:tblGrid>
              <a:tr h="400144">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Activities</a:t>
                      </a:r>
                      <a:endParaRPr lang="en-GB" sz="1800" dirty="0">
                        <a:effectLst/>
                        <a:latin typeface="Calibri" panose="020F0502020204030204" pitchFamily="34" charset="0"/>
                        <a:ea typeface="Calibri"/>
                        <a:cs typeface="Calibri" panose="020F0502020204030204" pitchFamily="34" charset="0"/>
                      </a:endParaRPr>
                    </a:p>
                  </a:txBody>
                  <a:tcPr marL="62741" marR="62741" marT="0" marB="0"/>
                </a:tc>
                <a:tc>
                  <a:txBody>
                    <a:bodyPr/>
                    <a:lstStyle/>
                    <a:p>
                      <a:pPr>
                        <a:lnSpc>
                          <a:spcPct val="115000"/>
                        </a:lnSpc>
                        <a:spcAft>
                          <a:spcPts val="0"/>
                        </a:spcAft>
                      </a:pPr>
                      <a:r>
                        <a:rPr lang="en-GB" sz="1800" dirty="0">
                          <a:effectLst/>
                          <a:latin typeface="Calibri" panose="020F0502020204030204" pitchFamily="34" charset="0"/>
                          <a:cs typeface="Calibri" panose="020F0502020204030204" pitchFamily="34" charset="0"/>
                        </a:rPr>
                        <a:t>Metrics</a:t>
                      </a:r>
                      <a:endParaRPr lang="en-GB" sz="1800" dirty="0">
                        <a:effectLst/>
                        <a:latin typeface="Calibri" panose="020F0502020204030204" pitchFamily="34" charset="0"/>
                        <a:ea typeface="Calibri"/>
                        <a:cs typeface="Calibri" panose="020F0502020204030204" pitchFamily="34" charset="0"/>
                      </a:endParaRPr>
                    </a:p>
                  </a:txBody>
                  <a:tcPr marL="62741" marR="62741" marT="0" marB="0"/>
                </a:tc>
                <a:extLst>
                  <a:ext uri="{0D108BD9-81ED-4DB2-BD59-A6C34878D82A}">
                    <a16:rowId xmlns:a16="http://schemas.microsoft.com/office/drawing/2014/main" val="10000"/>
                  </a:ext>
                </a:extLst>
              </a:tr>
              <a:tr h="4379313">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800" b="0" dirty="0">
                          <a:effectLst/>
                          <a:latin typeface="Calibri" panose="020F0502020204030204" pitchFamily="34" charset="0"/>
                          <a:cs typeface="Calibri" panose="020F0502020204030204" pitchFamily="34" charset="0"/>
                        </a:rPr>
                        <a:t>-Provide development opportunities for our middle managers, including the ‘Empower’ programme, peer-to peer coaching /BAME mentoring</a:t>
                      </a:r>
                    </a:p>
                    <a:p>
                      <a:pPr>
                        <a:lnSpc>
                          <a:spcPct val="115000"/>
                        </a:lnSpc>
                        <a:spcAft>
                          <a:spcPts val="0"/>
                        </a:spcAft>
                      </a:pPr>
                      <a:endParaRPr lang="en-GB" sz="1800" b="0" dirty="0">
                        <a:effectLst/>
                        <a:latin typeface="Calibri" panose="020F0502020204030204" pitchFamily="34" charset="0"/>
                        <a:cs typeface="Calibri" panose="020F0502020204030204" pitchFamily="34" charset="0"/>
                      </a:endParaRPr>
                    </a:p>
                    <a:p>
                      <a:pPr>
                        <a:lnSpc>
                          <a:spcPct val="115000"/>
                        </a:lnSpc>
                        <a:spcAft>
                          <a:spcPts val="0"/>
                        </a:spcAft>
                      </a:pPr>
                      <a:r>
                        <a:rPr lang="en-GB" sz="1800" b="0" dirty="0">
                          <a:effectLst/>
                          <a:latin typeface="Calibri" panose="020F0502020204030204" pitchFamily="34" charset="0"/>
                          <a:cs typeface="Calibri" panose="020F0502020204030204" pitchFamily="34" charset="0"/>
                        </a:rPr>
                        <a:t>-Inclusive Recruitment</a:t>
                      </a:r>
                    </a:p>
                    <a:p>
                      <a:pPr>
                        <a:lnSpc>
                          <a:spcPct val="115000"/>
                        </a:lnSpc>
                        <a:spcAft>
                          <a:spcPts val="0"/>
                        </a:spcAft>
                      </a:pPr>
                      <a:r>
                        <a:rPr lang="en-GB" sz="1800" b="0" dirty="0">
                          <a:effectLst/>
                          <a:latin typeface="Calibri" panose="020F0502020204030204" pitchFamily="34" charset="0"/>
                          <a:cs typeface="Calibri" panose="020F0502020204030204" pitchFamily="34" charset="0"/>
                        </a:rPr>
                        <a:t> </a:t>
                      </a:r>
                    </a:p>
                    <a:p>
                      <a:pPr>
                        <a:lnSpc>
                          <a:spcPct val="115000"/>
                        </a:lnSpc>
                        <a:spcAft>
                          <a:spcPts val="0"/>
                        </a:spcAft>
                      </a:pPr>
                      <a:r>
                        <a:rPr lang="en-GB" sz="1800" b="0" dirty="0">
                          <a:effectLst/>
                          <a:latin typeface="Calibri" panose="020F0502020204030204" pitchFamily="34" charset="0"/>
                          <a:cs typeface="Calibri" panose="020F0502020204030204" pitchFamily="34" charset="0"/>
                        </a:rPr>
                        <a:t>-Review our workforce policies/procedures, providing briefings on any changes to line managers </a:t>
                      </a:r>
                      <a:r>
                        <a:rPr lang="en-GB" sz="1800" b="0" dirty="0" err="1">
                          <a:effectLst/>
                          <a:latin typeface="Calibri" panose="020F0502020204030204" pitchFamily="34" charset="0"/>
                          <a:cs typeface="Calibri" panose="020F0502020204030204" pitchFamily="34" charset="0"/>
                        </a:rPr>
                        <a:t>ie</a:t>
                      </a:r>
                      <a:r>
                        <a:rPr lang="en-GB" sz="1800" b="0" dirty="0">
                          <a:effectLst/>
                          <a:latin typeface="Calibri" panose="020F0502020204030204" pitchFamily="34" charset="0"/>
                          <a:cs typeface="Calibri" panose="020F0502020204030204" pitchFamily="34" charset="0"/>
                        </a:rPr>
                        <a:t> transgender guidance</a:t>
                      </a:r>
                    </a:p>
                    <a:p>
                      <a:pPr>
                        <a:lnSpc>
                          <a:spcPct val="115000"/>
                        </a:lnSpc>
                        <a:spcAft>
                          <a:spcPts val="0"/>
                        </a:spcAft>
                      </a:pPr>
                      <a:endParaRPr lang="en-GB" sz="1800" b="0" dirty="0">
                        <a:effectLst/>
                        <a:latin typeface="Calibri" panose="020F0502020204030204" pitchFamily="34" charset="0"/>
                        <a:cs typeface="Calibri" panose="020F0502020204030204" pitchFamily="34" charset="0"/>
                      </a:endParaRPr>
                    </a:p>
                    <a:p>
                      <a:pPr>
                        <a:lnSpc>
                          <a:spcPct val="115000"/>
                        </a:lnSpc>
                        <a:spcAft>
                          <a:spcPts val="0"/>
                        </a:spcAft>
                      </a:pPr>
                      <a:r>
                        <a:rPr lang="en-GB" sz="1800" b="0" dirty="0">
                          <a:effectLst/>
                          <a:latin typeface="Calibri" panose="020F0502020204030204" pitchFamily="34" charset="0"/>
                          <a:cs typeface="Calibri" panose="020F0502020204030204" pitchFamily="34" charset="0"/>
                        </a:rPr>
                        <a:t> -Responsible Procurement– All partners / contractors should have an Equality and Inclusion Policy. </a:t>
                      </a: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rPr>
                        <a:t> </a:t>
                      </a:r>
                      <a:endParaRPr lang="en-GB" sz="1800" dirty="0">
                        <a:effectLst/>
                        <a:latin typeface="Calibri"/>
                        <a:ea typeface="Calibri"/>
                        <a:cs typeface="Times New Roman"/>
                      </a:endParaRPr>
                    </a:p>
                  </a:txBody>
                  <a:tcPr marL="62741" marR="62741" marT="0" marB="0"/>
                </a:tc>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800" dirty="0">
                          <a:effectLst/>
                          <a:latin typeface="Calibri" panose="020F0502020204030204" pitchFamily="34" charset="0"/>
                          <a:cs typeface="Calibri" panose="020F0502020204030204" pitchFamily="34" charset="0"/>
                        </a:rPr>
                        <a:t>E,D&amp;I Dashboard developed and analysis undertaken to understand ‘hot spots’</a:t>
                      </a:r>
                    </a:p>
                    <a:p>
                      <a:pPr marL="0" marR="0" indent="0" algn="l" defTabSz="457200" rtl="0" eaLnBrk="1" fontAlgn="auto" latinLnBrk="0" hangingPunct="1">
                        <a:lnSpc>
                          <a:spcPct val="115000"/>
                        </a:lnSpc>
                        <a:spcBef>
                          <a:spcPts val="0"/>
                        </a:spcBef>
                        <a:spcAft>
                          <a:spcPts val="0"/>
                        </a:spcAft>
                        <a:buClrTx/>
                        <a:buSzTx/>
                        <a:buFontTx/>
                        <a:buNone/>
                        <a:tabLst/>
                        <a:defRPr/>
                      </a:pPr>
                      <a:endParaRPr lang="en-GB" sz="1800" dirty="0">
                        <a:effectLst/>
                        <a:latin typeface="Calibri" panose="020F0502020204030204" pitchFamily="34" charset="0"/>
                        <a:ea typeface="Calibri"/>
                        <a:cs typeface="Calibri" panose="020F0502020204030204" pitchFamily="34" charset="0"/>
                      </a:endParaRPr>
                    </a:p>
                    <a:p>
                      <a:pPr marL="0" marR="0" indent="0" algn="l" defTabSz="457200" rtl="0" eaLnBrk="1" fontAlgn="auto" latinLnBrk="0" hangingPunct="1">
                        <a:lnSpc>
                          <a:spcPct val="115000"/>
                        </a:lnSpc>
                        <a:spcBef>
                          <a:spcPts val="0"/>
                        </a:spcBef>
                        <a:spcAft>
                          <a:spcPts val="0"/>
                        </a:spcAft>
                        <a:buClrTx/>
                        <a:buSzTx/>
                        <a:buFontTx/>
                        <a:buNone/>
                        <a:tabLst/>
                        <a:defRPr/>
                      </a:pPr>
                      <a:r>
                        <a:rPr lang="en-GB" sz="1800" dirty="0">
                          <a:effectLst/>
                          <a:latin typeface="Calibri" panose="020F0502020204030204" pitchFamily="34" charset="0"/>
                          <a:cs typeface="Calibri" panose="020F0502020204030204" pitchFamily="34" charset="0"/>
                        </a:rPr>
                        <a:t>I.e.. Disability confident stage 2</a:t>
                      </a: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r>
                        <a:rPr lang="en-GB" sz="1800" dirty="0">
                          <a:effectLst/>
                          <a:latin typeface="Calibri" panose="020F0502020204030204" pitchFamily="34" charset="0"/>
                          <a:cs typeface="Calibri" panose="020F0502020204030204" pitchFamily="34" charset="0"/>
                        </a:rPr>
                        <a:t>100% of policies reviewed</a:t>
                      </a:r>
                      <a:r>
                        <a:rPr lang="en-GB" sz="1800" baseline="0" dirty="0">
                          <a:effectLst/>
                          <a:latin typeface="Calibri" panose="020F0502020204030204" pitchFamily="34" charset="0"/>
                          <a:cs typeface="Calibri" panose="020F0502020204030204" pitchFamily="34" charset="0"/>
                        </a:rPr>
                        <a:t> by an inclusion representative</a:t>
                      </a:r>
                      <a:endParaRPr lang="en-GB" sz="1800" dirty="0">
                        <a:effectLst/>
                        <a:latin typeface="Calibri" panose="020F0502020204030204" pitchFamily="34" charset="0"/>
                        <a:cs typeface="Calibri" panose="020F0502020204030204" pitchFamily="34" charset="0"/>
                      </a:endParaRPr>
                    </a:p>
                    <a:p>
                      <a:pPr>
                        <a:lnSpc>
                          <a:spcPct val="115000"/>
                        </a:lnSpc>
                        <a:spcAft>
                          <a:spcPts val="0"/>
                        </a:spcAft>
                      </a:pPr>
                      <a:r>
                        <a:rPr lang="en-GB" sz="1800" dirty="0">
                          <a:effectLst/>
                          <a:latin typeface="Calibri" panose="020F0502020204030204" pitchFamily="34" charset="0"/>
                          <a:cs typeface="Calibri" panose="020F0502020204030204" pitchFamily="34" charset="0"/>
                        </a:rPr>
                        <a:t> </a:t>
                      </a:r>
                    </a:p>
                    <a:p>
                      <a:pPr>
                        <a:lnSpc>
                          <a:spcPct val="115000"/>
                        </a:lnSpc>
                        <a:spcAft>
                          <a:spcPts val="0"/>
                        </a:spcAft>
                      </a:pPr>
                      <a:endParaRPr lang="en-GB" sz="1800" dirty="0">
                        <a:effectLst/>
                        <a:latin typeface="Calibri" panose="020F0502020204030204" pitchFamily="34" charset="0"/>
                        <a:cs typeface="Calibri" panose="020F0502020204030204" pitchFamily="34" charset="0"/>
                      </a:endParaRPr>
                    </a:p>
                    <a:p>
                      <a:pPr>
                        <a:lnSpc>
                          <a:spcPct val="115000"/>
                        </a:lnSpc>
                        <a:spcAft>
                          <a:spcPts val="0"/>
                        </a:spcAft>
                      </a:pPr>
                      <a:r>
                        <a:rPr lang="en-GB" sz="1800" dirty="0">
                          <a:effectLst/>
                          <a:latin typeface="Calibri" panose="020F0502020204030204" pitchFamily="34" charset="0"/>
                          <a:cs typeface="Calibri" panose="020F0502020204030204" pitchFamily="34" charset="0"/>
                        </a:rPr>
                        <a:t>Clear and consistent E,D&amp;I requirements embedded in our procurement contracts</a:t>
                      </a:r>
                      <a:r>
                        <a:rPr lang="en-GB" sz="1800" dirty="0">
                          <a:effectLst/>
                        </a:rPr>
                        <a:t> </a:t>
                      </a:r>
                      <a:endParaRPr lang="en-GB" sz="1800" dirty="0">
                        <a:effectLst/>
                        <a:latin typeface="Calibri"/>
                        <a:ea typeface="Calibri"/>
                        <a:cs typeface="Times New Roman"/>
                      </a:endParaRPr>
                    </a:p>
                  </a:txBody>
                  <a:tcPr marL="62741" marR="62741"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08300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F88DEF-F7D7-4A98-AFC9-66FBF9AA2C8E}"/>
              </a:ext>
            </a:extLst>
          </p:cNvPr>
          <p:cNvSpPr>
            <a:spLocks noGrp="1"/>
          </p:cNvSpPr>
          <p:nvPr>
            <p:ph type="body" sz="quarter" idx="10"/>
          </p:nvPr>
        </p:nvSpPr>
        <p:spPr/>
        <p:txBody>
          <a:bodyPr/>
          <a:lstStyle/>
          <a:p>
            <a:r>
              <a:rPr lang="en-GB" b="1" dirty="0"/>
              <a:t>Year 3 – Inclusive leaders</a:t>
            </a:r>
          </a:p>
        </p:txBody>
      </p:sp>
      <p:sp>
        <p:nvSpPr>
          <p:cNvPr id="3" name="TextBox 2">
            <a:extLst>
              <a:ext uri="{FF2B5EF4-FFF2-40B4-BE49-F238E27FC236}">
                <a16:creationId xmlns:a16="http://schemas.microsoft.com/office/drawing/2014/main" id="{DC1CFC16-F730-4A60-BBBF-859FA354F06E}"/>
              </a:ext>
            </a:extLst>
          </p:cNvPr>
          <p:cNvSpPr txBox="1"/>
          <p:nvPr/>
        </p:nvSpPr>
        <p:spPr>
          <a:xfrm>
            <a:off x="2279576" y="1110121"/>
            <a:ext cx="7632848" cy="369332"/>
          </a:xfrm>
          <a:prstGeom prst="rect">
            <a:avLst/>
          </a:prstGeom>
          <a:noFill/>
        </p:spPr>
        <p:txBody>
          <a:bodyPr wrap="square" rtlCol="0">
            <a:spAutoFit/>
          </a:bodyPr>
          <a:lstStyle/>
          <a:p>
            <a:pPr algn="ctr"/>
            <a:r>
              <a:rPr lang="en-GB" b="1" dirty="0">
                <a:solidFill>
                  <a:schemeClr val="bg1"/>
                </a:solidFill>
              </a:rPr>
              <a:t>Grow authentic inclusive leaders who walk the talk every day</a:t>
            </a:r>
            <a:endParaRPr lang="en-GB" dirty="0">
              <a:solidFill>
                <a:schemeClr val="bg1"/>
              </a:solidFill>
            </a:endParaRPr>
          </a:p>
        </p:txBody>
      </p:sp>
      <p:pic>
        <p:nvPicPr>
          <p:cNvPr id="4" name="Content Placeholder 3">
            <a:extLst>
              <a:ext uri="{FF2B5EF4-FFF2-40B4-BE49-F238E27FC236}">
                <a16:creationId xmlns:a16="http://schemas.microsoft.com/office/drawing/2014/main" id="{AE8089CE-8F2E-47AB-A0D9-EAA108313348}"/>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346886" y="1710100"/>
            <a:ext cx="9180512" cy="5011375"/>
          </a:xfrm>
          <a:prstGeom prst="rect">
            <a:avLst/>
          </a:prstGeom>
        </p:spPr>
      </p:pic>
    </p:spTree>
    <p:extLst>
      <p:ext uri="{BB962C8B-B14F-4D97-AF65-F5344CB8AC3E}">
        <p14:creationId xmlns:p14="http://schemas.microsoft.com/office/powerpoint/2010/main" val="275068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B2CBB3-79C4-435E-8195-6D51B4F67B1E}"/>
              </a:ext>
            </a:extLst>
          </p:cNvPr>
          <p:cNvSpPr>
            <a:spLocks noGrp="1"/>
          </p:cNvSpPr>
          <p:nvPr>
            <p:ph type="body" sz="quarter" idx="10"/>
          </p:nvPr>
        </p:nvSpPr>
        <p:spPr/>
        <p:txBody>
          <a:bodyPr/>
          <a:lstStyle/>
          <a:p>
            <a:r>
              <a:rPr lang="en-GB" b="1" dirty="0"/>
              <a:t>Year 4 – 360 Degree approach</a:t>
            </a:r>
          </a:p>
        </p:txBody>
      </p:sp>
      <p:sp>
        <p:nvSpPr>
          <p:cNvPr id="4" name="TextBox 3">
            <a:extLst>
              <a:ext uri="{FF2B5EF4-FFF2-40B4-BE49-F238E27FC236}">
                <a16:creationId xmlns:a16="http://schemas.microsoft.com/office/drawing/2014/main" id="{A0998ED5-A5D1-4662-80D3-0B58BBB329B4}"/>
              </a:ext>
            </a:extLst>
          </p:cNvPr>
          <p:cNvSpPr txBox="1"/>
          <p:nvPr/>
        </p:nvSpPr>
        <p:spPr>
          <a:xfrm>
            <a:off x="143527" y="1064825"/>
            <a:ext cx="11723713" cy="369332"/>
          </a:xfrm>
          <a:prstGeom prst="rect">
            <a:avLst/>
          </a:prstGeom>
          <a:noFill/>
        </p:spPr>
        <p:txBody>
          <a:bodyPr wrap="square">
            <a:spAutoFit/>
          </a:bodyPr>
          <a:lstStyle/>
          <a:p>
            <a:pPr algn="ctr"/>
            <a:r>
              <a:rPr lang="en-GB" b="1" dirty="0">
                <a:solidFill>
                  <a:schemeClr val="bg1"/>
                </a:solidFill>
              </a:rPr>
              <a:t>Cohesive and Integrated - Embedding Equality, Diversity &amp;Inclusion into everything we do – 360 degree approach</a:t>
            </a:r>
          </a:p>
        </p:txBody>
      </p:sp>
      <p:pic>
        <p:nvPicPr>
          <p:cNvPr id="5" name="Picture 2">
            <a:extLst>
              <a:ext uri="{FF2B5EF4-FFF2-40B4-BE49-F238E27FC236}">
                <a16:creationId xmlns:a16="http://schemas.microsoft.com/office/drawing/2014/main" id="{F33811B0-CB4F-4DAF-8B76-D2D51F749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2411" y="1521238"/>
            <a:ext cx="7471719" cy="520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8260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2CA4D5-08B5-494B-A38D-D1465241DD41}"/>
              </a:ext>
            </a:extLst>
          </p:cNvPr>
          <p:cNvSpPr>
            <a:spLocks noGrp="1"/>
          </p:cNvSpPr>
          <p:nvPr>
            <p:ph type="body" sz="quarter" idx="10"/>
          </p:nvPr>
        </p:nvSpPr>
        <p:spPr>
          <a:xfrm>
            <a:off x="151130" y="173595"/>
            <a:ext cx="6534150" cy="742950"/>
          </a:xfrm>
        </p:spPr>
        <p:txBody>
          <a:bodyPr/>
          <a:lstStyle/>
          <a:p>
            <a:r>
              <a:rPr lang="en-GB" b="1" dirty="0"/>
              <a:t>Year 5 – Speaking up/disruptive inclusion</a:t>
            </a:r>
          </a:p>
        </p:txBody>
      </p:sp>
      <p:sp>
        <p:nvSpPr>
          <p:cNvPr id="5" name="TextBox 4">
            <a:extLst>
              <a:ext uri="{FF2B5EF4-FFF2-40B4-BE49-F238E27FC236}">
                <a16:creationId xmlns:a16="http://schemas.microsoft.com/office/drawing/2014/main" id="{5B347736-01DE-437F-9B29-51AEE0D7249E}"/>
              </a:ext>
            </a:extLst>
          </p:cNvPr>
          <p:cNvSpPr txBox="1"/>
          <p:nvPr/>
        </p:nvSpPr>
        <p:spPr>
          <a:xfrm>
            <a:off x="151130" y="1019599"/>
            <a:ext cx="12040870" cy="1200329"/>
          </a:xfrm>
          <a:prstGeom prst="rect">
            <a:avLst/>
          </a:prstGeom>
          <a:noFill/>
        </p:spPr>
        <p:txBody>
          <a:bodyPr wrap="square">
            <a:spAutoFit/>
          </a:bodyPr>
          <a:lstStyle/>
          <a:p>
            <a:endParaRPr lang="en-GB" dirty="0">
              <a:solidFill>
                <a:schemeClr val="bg1"/>
              </a:solidFill>
              <a:latin typeface="Calibri" panose="020F0502020204030204" pitchFamily="34" charset="0"/>
              <a:cs typeface="Calibri" panose="020F0502020204030204" pitchFamily="34" charset="0"/>
            </a:endParaRPr>
          </a:p>
          <a:p>
            <a:r>
              <a:rPr lang="en-GB" dirty="0">
                <a:solidFill>
                  <a:schemeClr val="bg1"/>
                </a:solidFill>
                <a:latin typeface="Calibri" panose="020F0502020204030204" pitchFamily="34" charset="0"/>
                <a:cs typeface="Calibri" panose="020F0502020204030204" pitchFamily="34" charset="0"/>
              </a:rPr>
              <a:t>By Year 5, due to a culmination of activity in the previous years we will have embedded an inclusive culture where listening and learning will be encouraged, innovation hubs will pop up in local teams, where they will be able to demonstrate continuous improvement.</a:t>
            </a:r>
            <a:endParaRPr lang="en-GB" dirty="0">
              <a:solidFill>
                <a:schemeClr val="bg1"/>
              </a:solidFill>
            </a:endParaRPr>
          </a:p>
        </p:txBody>
      </p:sp>
      <p:graphicFrame>
        <p:nvGraphicFramePr>
          <p:cNvPr id="6" name="Table 5">
            <a:extLst>
              <a:ext uri="{FF2B5EF4-FFF2-40B4-BE49-F238E27FC236}">
                <a16:creationId xmlns:a16="http://schemas.microsoft.com/office/drawing/2014/main" id="{A6493536-1FA4-464A-9E94-0C74B03EFA01}"/>
              </a:ext>
            </a:extLst>
          </p:cNvPr>
          <p:cNvGraphicFramePr>
            <a:graphicFrameLocks noGrp="1"/>
          </p:cNvGraphicFramePr>
          <p:nvPr>
            <p:extLst>
              <p:ext uri="{D42A27DB-BD31-4B8C-83A1-F6EECF244321}">
                <p14:modId xmlns:p14="http://schemas.microsoft.com/office/powerpoint/2010/main" val="4284422305"/>
              </p:ext>
            </p:extLst>
          </p:nvPr>
        </p:nvGraphicFramePr>
        <p:xfrm>
          <a:off x="1154702" y="2322983"/>
          <a:ext cx="9882595" cy="2842143"/>
        </p:xfrm>
        <a:graphic>
          <a:graphicData uri="http://schemas.openxmlformats.org/drawingml/2006/table">
            <a:tbl>
              <a:tblPr firstRow="1" bandRow="1">
                <a:tableStyleId>{5C22544A-7EE6-4342-B048-85BDC9FD1C3A}</a:tableStyleId>
              </a:tblPr>
              <a:tblGrid>
                <a:gridCol w="9882595">
                  <a:extLst>
                    <a:ext uri="{9D8B030D-6E8A-4147-A177-3AD203B41FA5}">
                      <a16:colId xmlns:a16="http://schemas.microsoft.com/office/drawing/2014/main" val="20000"/>
                    </a:ext>
                  </a:extLst>
                </a:gridCol>
              </a:tblGrid>
              <a:tr h="403996">
                <a:tc>
                  <a:txBody>
                    <a:bodyPr/>
                    <a:lstStyle/>
                    <a:p>
                      <a:pPr algn="ctr">
                        <a:lnSpc>
                          <a:spcPct val="115000"/>
                        </a:lnSpc>
                        <a:spcAft>
                          <a:spcPts val="1000"/>
                        </a:spcAft>
                      </a:pPr>
                      <a:r>
                        <a:rPr lang="en-GB" sz="1600" b="1" dirty="0">
                          <a:effectLst/>
                          <a:latin typeface="Calibri" panose="020F0502020204030204" pitchFamily="34" charset="0"/>
                          <a:ea typeface="Calibri"/>
                          <a:cs typeface="Calibri" panose="020F0502020204030204" pitchFamily="34" charset="0"/>
                        </a:rPr>
                        <a:t>Outcomes</a:t>
                      </a:r>
                    </a:p>
                  </a:txBody>
                  <a:tcPr marL="55668" marR="55668" marT="27834" marB="27834"/>
                </a:tc>
                <a:extLst>
                  <a:ext uri="{0D108BD9-81ED-4DB2-BD59-A6C34878D82A}">
                    <a16:rowId xmlns:a16="http://schemas.microsoft.com/office/drawing/2014/main" val="10000"/>
                  </a:ext>
                </a:extLst>
              </a:tr>
              <a:tr h="741076">
                <a:tc>
                  <a:txBody>
                    <a:bodyPr/>
                    <a:lstStyle/>
                    <a:p>
                      <a:pPr marL="0" marR="0" indent="0" algn="l" defTabSz="457200" rtl="0" eaLnBrk="1" fontAlgn="auto" latinLnBrk="0" hangingPunct="1">
                        <a:lnSpc>
                          <a:spcPct val="115000"/>
                        </a:lnSpc>
                        <a:spcBef>
                          <a:spcPts val="0"/>
                        </a:spcBef>
                        <a:spcAft>
                          <a:spcPts val="1000"/>
                        </a:spcAft>
                        <a:buClrTx/>
                        <a:buSzTx/>
                        <a:buFontTx/>
                        <a:buNone/>
                        <a:tabLst/>
                        <a:defRPr/>
                      </a:pPr>
                      <a:r>
                        <a:rPr lang="en-GB" sz="1600" b="1" dirty="0">
                          <a:effectLst/>
                          <a:latin typeface="Calibri" panose="020F0502020204030204" pitchFamily="34" charset="0"/>
                          <a:cs typeface="Calibri" panose="020F0502020204030204" pitchFamily="34" charset="0"/>
                        </a:rPr>
                        <a:t>Excelling - Making a difference  - </a:t>
                      </a:r>
                      <a:r>
                        <a:rPr lang="en-GB" sz="1600" b="0" dirty="0">
                          <a:effectLst/>
                          <a:latin typeface="Calibri" panose="020F0502020204030204" pitchFamily="34" charset="0"/>
                          <a:cs typeface="Calibri" panose="020F0502020204030204" pitchFamily="34" charset="0"/>
                        </a:rPr>
                        <a:t>Partnership - </a:t>
                      </a:r>
                      <a:r>
                        <a:rPr lang="en-GB" sz="1600" dirty="0">
                          <a:effectLst/>
                          <a:latin typeface="Calibri" panose="020F0502020204030204" pitchFamily="34" charset="0"/>
                          <a:cs typeface="Calibri" panose="020F0502020204030204" pitchFamily="34" charset="0"/>
                        </a:rPr>
                        <a:t>Communities/Colleagues/Patients working together to deliver one culture of care</a:t>
                      </a:r>
                      <a:endParaRPr lang="en-GB" sz="1600" b="1" dirty="0">
                        <a:effectLst/>
                        <a:latin typeface="Calibri" panose="020F0502020204030204" pitchFamily="34" charset="0"/>
                        <a:ea typeface="Calibri"/>
                        <a:cs typeface="Calibri" panose="020F0502020204030204" pitchFamily="34" charset="0"/>
                      </a:endParaRPr>
                    </a:p>
                  </a:txBody>
                  <a:tcPr marL="55668" marR="55668" marT="27834" marB="27834"/>
                </a:tc>
                <a:extLst>
                  <a:ext uri="{0D108BD9-81ED-4DB2-BD59-A6C34878D82A}">
                    <a16:rowId xmlns:a16="http://schemas.microsoft.com/office/drawing/2014/main" val="10001"/>
                  </a:ext>
                </a:extLst>
              </a:tr>
              <a:tr h="889079">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600" b="1" dirty="0">
                          <a:effectLst/>
                          <a:latin typeface="Calibri" panose="020F0502020204030204" pitchFamily="34" charset="0"/>
                          <a:cs typeface="Calibri" panose="020F0502020204030204" pitchFamily="34" charset="0"/>
                        </a:rPr>
                        <a:t>Education &amp; Awareness - </a:t>
                      </a:r>
                      <a:r>
                        <a:rPr lang="en-GB" sz="1600" dirty="0">
                          <a:effectLst/>
                          <a:latin typeface="Calibri" panose="020F0502020204030204" pitchFamily="34" charset="0"/>
                          <a:cs typeface="Calibri" panose="020F0502020204030204" pitchFamily="34" charset="0"/>
                        </a:rPr>
                        <a:t>Challenging others &amp; Championing change becomes the norm. CHFT colleagues role model inclusivity and the Trust is identified externally as an Inclusive Employer by an Independent Organisation</a:t>
                      </a:r>
                      <a:endParaRPr lang="en-GB" sz="1600" b="1" dirty="0">
                        <a:effectLst/>
                        <a:latin typeface="Calibri" panose="020F0502020204030204" pitchFamily="34" charset="0"/>
                        <a:cs typeface="Calibri" panose="020F0502020204030204" pitchFamily="34" charset="0"/>
                      </a:endParaRPr>
                    </a:p>
                  </a:txBody>
                  <a:tcPr marL="55668" marR="55668" marT="27834" marB="27834"/>
                </a:tc>
                <a:extLst>
                  <a:ext uri="{0D108BD9-81ED-4DB2-BD59-A6C34878D82A}">
                    <a16:rowId xmlns:a16="http://schemas.microsoft.com/office/drawing/2014/main" val="10002"/>
                  </a:ext>
                </a:extLst>
              </a:tr>
              <a:tr h="403996">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600" b="1" dirty="0">
                          <a:effectLst/>
                          <a:latin typeface="Calibri" panose="020F0502020204030204" pitchFamily="34" charset="0"/>
                          <a:cs typeface="Calibri" panose="020F0502020204030204" pitchFamily="34" charset="0"/>
                        </a:rPr>
                        <a:t>Growth - </a:t>
                      </a:r>
                      <a:r>
                        <a:rPr lang="en-GB" sz="1600" dirty="0">
                          <a:effectLst/>
                          <a:latin typeface="Calibri" panose="020F0502020204030204" pitchFamily="34" charset="0"/>
                          <a:cs typeface="Calibri" panose="020F0502020204030204" pitchFamily="34" charset="0"/>
                        </a:rPr>
                        <a:t>Grow Innovation &amp; Collaboration within the Trust &amp; with our partners</a:t>
                      </a:r>
                      <a:endParaRPr lang="en-GB" sz="1600" b="1" dirty="0">
                        <a:effectLst/>
                        <a:latin typeface="Calibri" panose="020F0502020204030204" pitchFamily="34" charset="0"/>
                        <a:cs typeface="Calibri" panose="020F0502020204030204" pitchFamily="34" charset="0"/>
                      </a:endParaRPr>
                    </a:p>
                  </a:txBody>
                  <a:tcPr marL="55668" marR="55668" marT="27834" marB="27834"/>
                </a:tc>
                <a:extLst>
                  <a:ext uri="{0D108BD9-81ED-4DB2-BD59-A6C34878D82A}">
                    <a16:rowId xmlns:a16="http://schemas.microsoft.com/office/drawing/2014/main" val="10003"/>
                  </a:ext>
                </a:extLst>
              </a:tr>
              <a:tr h="403996">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600" b="1" dirty="0">
                          <a:effectLst/>
                          <a:latin typeface="Calibri" panose="020F0502020204030204" pitchFamily="34" charset="0"/>
                          <a:cs typeface="Calibri" panose="020F0502020204030204" pitchFamily="34" charset="0"/>
                        </a:rPr>
                        <a:t>Diversity of Thought - </a:t>
                      </a:r>
                      <a:r>
                        <a:rPr lang="en-GB" sz="1600" dirty="0">
                          <a:effectLst/>
                          <a:latin typeface="Calibri" panose="020F0502020204030204" pitchFamily="34" charset="0"/>
                          <a:cs typeface="Calibri" panose="020F0502020204030204" pitchFamily="34" charset="0"/>
                        </a:rPr>
                        <a:t>A balanced workforce that genuinely represents colleague and patients views</a:t>
                      </a:r>
                      <a:endParaRPr lang="en-GB" sz="1600" b="1" dirty="0">
                        <a:effectLst/>
                        <a:latin typeface="Calibri" panose="020F0502020204030204" pitchFamily="34" charset="0"/>
                        <a:cs typeface="Calibri" panose="020F0502020204030204" pitchFamily="34" charset="0"/>
                      </a:endParaRPr>
                    </a:p>
                  </a:txBody>
                  <a:tcPr marL="55668" marR="55668" marT="27834" marB="27834"/>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6208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835DA5-1916-43A1-BA72-CC04CE8BEAC9}"/>
              </a:ext>
            </a:extLst>
          </p:cNvPr>
          <p:cNvSpPr>
            <a:spLocks noGrp="1"/>
          </p:cNvSpPr>
          <p:nvPr>
            <p:ph type="body" sz="quarter" idx="10"/>
          </p:nvPr>
        </p:nvSpPr>
        <p:spPr/>
        <p:txBody>
          <a:bodyPr/>
          <a:lstStyle/>
          <a:p>
            <a:r>
              <a:rPr lang="en-GB" b="1" dirty="0"/>
              <a:t>Get involved…</a:t>
            </a:r>
          </a:p>
        </p:txBody>
      </p:sp>
      <p:sp>
        <p:nvSpPr>
          <p:cNvPr id="4" name="Rounded Rectangular Callout 8">
            <a:extLst>
              <a:ext uri="{FF2B5EF4-FFF2-40B4-BE49-F238E27FC236}">
                <a16:creationId xmlns:a16="http://schemas.microsoft.com/office/drawing/2014/main" id="{53ACC2BD-49A9-4CF2-8E33-439020F066A9}"/>
              </a:ext>
            </a:extLst>
          </p:cNvPr>
          <p:cNvSpPr/>
          <p:nvPr/>
        </p:nvSpPr>
        <p:spPr>
          <a:xfrm>
            <a:off x="1946078" y="1887733"/>
            <a:ext cx="8299844" cy="3261946"/>
          </a:xfrm>
          <a:prstGeom prst="wedgeRoundRectCallout">
            <a:avLst/>
          </a:prstGeom>
          <a:solidFill>
            <a:schemeClr val="bg2">
              <a:lumMod val="90000"/>
            </a:schemeClr>
          </a:solid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dirty="0"/>
              <a:t>Do you want to know more? </a:t>
            </a:r>
          </a:p>
          <a:p>
            <a:pPr algn="ctr"/>
            <a:r>
              <a:rPr lang="en-GB" sz="3200" dirty="0"/>
              <a:t>You can contact Nikki our Assistant Director of HR at nicola.hosty@cht.nhs.uk </a:t>
            </a:r>
          </a:p>
        </p:txBody>
      </p:sp>
    </p:spTree>
    <p:extLst>
      <p:ext uri="{BB962C8B-B14F-4D97-AF65-F5344CB8AC3E}">
        <p14:creationId xmlns:p14="http://schemas.microsoft.com/office/powerpoint/2010/main" val="1338513968"/>
      </p:ext>
    </p:extLst>
  </p:cSld>
  <p:clrMapOvr>
    <a:masterClrMapping/>
  </p:clrMapOvr>
</p:sld>
</file>

<file path=ppt/theme/theme1.xml><?xml version="1.0" encoding="utf-8"?>
<a:theme xmlns:a="http://schemas.openxmlformats.org/drawingml/2006/main" name="Custom Desig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764F509-658F-4E4E-AE62-B6F3C421335A}" vid="{A6DCF3D6-AF68-4E85-B996-BA71BC146E4E}"/>
    </a:ext>
  </a:extLst>
</a:theme>
</file>

<file path=ppt/theme/theme2.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764F509-658F-4E4E-AE62-B6F3C421335A}" vid="{E1F435C6-C75A-4B41-867A-6CD179EB8E5A}"/>
    </a:ext>
  </a:extLst>
</a:theme>
</file>

<file path=docProps/app.xml><?xml version="1.0" encoding="utf-8"?>
<Properties xmlns="http://schemas.openxmlformats.org/officeDocument/2006/extended-properties" xmlns:vt="http://schemas.openxmlformats.org/officeDocument/2006/docPropsVTypes">
  <Template>New WOD Powerpoint Template</Template>
  <TotalTime>47</TotalTime>
  <Words>475</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Custom Design</vt:lpstr>
      <vt:lpstr>Office Theme</vt:lpstr>
      <vt:lpstr>Equality, Diversity and Inclusion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Matthews</dc:creator>
  <cp:lastModifiedBy>Tahliah Kelly-Martin</cp:lastModifiedBy>
  <cp:revision>2</cp:revision>
  <dcterms:created xsi:type="dcterms:W3CDTF">2022-05-17T07:24:40Z</dcterms:created>
  <dcterms:modified xsi:type="dcterms:W3CDTF">2022-06-30T14:26:16Z</dcterms:modified>
</cp:coreProperties>
</file>