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49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wen Williams" initials="OW"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44" y="4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815DDF-F217-446A-9EDF-F7B1B7CC79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CE31D3EF-76F8-4533-AAAD-50B474A128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981EF741-FC4F-4A1A-BB42-F62F0E5CBA86}"/>
              </a:ext>
            </a:extLst>
          </p:cNvPr>
          <p:cNvSpPr>
            <a:spLocks noGrp="1"/>
          </p:cNvSpPr>
          <p:nvPr>
            <p:ph type="dt" sz="half" idx="10"/>
          </p:nvPr>
        </p:nvSpPr>
        <p:spPr/>
        <p:txBody>
          <a:bodyPr/>
          <a:lstStyle/>
          <a:p>
            <a:fld id="{3E37AE12-5D2B-4336-8B4C-0AF3EE3203F7}" type="datetimeFigureOut">
              <a:rPr lang="en-GB" smtClean="0"/>
              <a:t>20/07/2020</a:t>
            </a:fld>
            <a:endParaRPr lang="en-GB" dirty="0"/>
          </a:p>
        </p:txBody>
      </p:sp>
      <p:sp>
        <p:nvSpPr>
          <p:cNvPr id="5" name="Footer Placeholder 4">
            <a:extLst>
              <a:ext uri="{FF2B5EF4-FFF2-40B4-BE49-F238E27FC236}">
                <a16:creationId xmlns:a16="http://schemas.microsoft.com/office/drawing/2014/main" xmlns="" id="{47AA5EF9-2F13-4B1A-853C-60F9180278A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AEEF9F91-1360-4E3B-8E2E-44681239480A}"/>
              </a:ext>
            </a:extLst>
          </p:cNvPr>
          <p:cNvSpPr>
            <a:spLocks noGrp="1"/>
          </p:cNvSpPr>
          <p:nvPr>
            <p:ph type="sldNum" sz="quarter" idx="12"/>
          </p:nvPr>
        </p:nvSpPr>
        <p:spPr/>
        <p:txBody>
          <a:bodyPr/>
          <a:lstStyle/>
          <a:p>
            <a:fld id="{C2820017-0FB1-48DE-A1E0-E09D76213184}" type="slidenum">
              <a:rPr lang="en-GB" smtClean="0"/>
              <a:t>‹#›</a:t>
            </a:fld>
            <a:endParaRPr lang="en-GB" dirty="0"/>
          </a:p>
        </p:txBody>
      </p:sp>
    </p:spTree>
    <p:extLst>
      <p:ext uri="{BB962C8B-B14F-4D97-AF65-F5344CB8AC3E}">
        <p14:creationId xmlns:p14="http://schemas.microsoft.com/office/powerpoint/2010/main" val="1854173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D89402-86E6-4E3F-870B-B767B81D536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D3074E16-5044-4B24-AF85-50FDFAFE37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426B031-1531-41C7-9B99-E55262491991}"/>
              </a:ext>
            </a:extLst>
          </p:cNvPr>
          <p:cNvSpPr>
            <a:spLocks noGrp="1"/>
          </p:cNvSpPr>
          <p:nvPr>
            <p:ph type="dt" sz="half" idx="10"/>
          </p:nvPr>
        </p:nvSpPr>
        <p:spPr/>
        <p:txBody>
          <a:bodyPr/>
          <a:lstStyle/>
          <a:p>
            <a:fld id="{3E37AE12-5D2B-4336-8B4C-0AF3EE3203F7}" type="datetimeFigureOut">
              <a:rPr lang="en-GB" smtClean="0"/>
              <a:t>20/07/2020</a:t>
            </a:fld>
            <a:endParaRPr lang="en-GB" dirty="0"/>
          </a:p>
        </p:txBody>
      </p:sp>
      <p:sp>
        <p:nvSpPr>
          <p:cNvPr id="5" name="Footer Placeholder 4">
            <a:extLst>
              <a:ext uri="{FF2B5EF4-FFF2-40B4-BE49-F238E27FC236}">
                <a16:creationId xmlns:a16="http://schemas.microsoft.com/office/drawing/2014/main" xmlns="" id="{6BF4C4B2-0E31-4BB8-9DC0-3690E83111A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81A3D8C9-BE1B-444F-B712-168A45179191}"/>
              </a:ext>
            </a:extLst>
          </p:cNvPr>
          <p:cNvSpPr>
            <a:spLocks noGrp="1"/>
          </p:cNvSpPr>
          <p:nvPr>
            <p:ph type="sldNum" sz="quarter" idx="12"/>
          </p:nvPr>
        </p:nvSpPr>
        <p:spPr/>
        <p:txBody>
          <a:bodyPr/>
          <a:lstStyle/>
          <a:p>
            <a:fld id="{C2820017-0FB1-48DE-A1E0-E09D76213184}" type="slidenum">
              <a:rPr lang="en-GB" smtClean="0"/>
              <a:t>‹#›</a:t>
            </a:fld>
            <a:endParaRPr lang="en-GB" dirty="0"/>
          </a:p>
        </p:txBody>
      </p:sp>
    </p:spTree>
    <p:extLst>
      <p:ext uri="{BB962C8B-B14F-4D97-AF65-F5344CB8AC3E}">
        <p14:creationId xmlns:p14="http://schemas.microsoft.com/office/powerpoint/2010/main" val="4294285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D92B3F9-16C0-409C-A34E-D6E2F32A94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B763FB4D-F847-4169-89E5-0B25C760EB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8257466-D899-4FA5-9501-E739D0036155}"/>
              </a:ext>
            </a:extLst>
          </p:cNvPr>
          <p:cNvSpPr>
            <a:spLocks noGrp="1"/>
          </p:cNvSpPr>
          <p:nvPr>
            <p:ph type="dt" sz="half" idx="10"/>
          </p:nvPr>
        </p:nvSpPr>
        <p:spPr/>
        <p:txBody>
          <a:bodyPr/>
          <a:lstStyle/>
          <a:p>
            <a:fld id="{3E37AE12-5D2B-4336-8B4C-0AF3EE3203F7}" type="datetimeFigureOut">
              <a:rPr lang="en-GB" smtClean="0"/>
              <a:t>20/07/2020</a:t>
            </a:fld>
            <a:endParaRPr lang="en-GB" dirty="0"/>
          </a:p>
        </p:txBody>
      </p:sp>
      <p:sp>
        <p:nvSpPr>
          <p:cNvPr id="5" name="Footer Placeholder 4">
            <a:extLst>
              <a:ext uri="{FF2B5EF4-FFF2-40B4-BE49-F238E27FC236}">
                <a16:creationId xmlns:a16="http://schemas.microsoft.com/office/drawing/2014/main" xmlns="" id="{E666B509-D5C8-4A8E-B894-77BBD80D4AC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7C082A1B-D5D2-476B-9ED6-7D718A1A7E52}"/>
              </a:ext>
            </a:extLst>
          </p:cNvPr>
          <p:cNvSpPr>
            <a:spLocks noGrp="1"/>
          </p:cNvSpPr>
          <p:nvPr>
            <p:ph type="sldNum" sz="quarter" idx="12"/>
          </p:nvPr>
        </p:nvSpPr>
        <p:spPr/>
        <p:txBody>
          <a:bodyPr/>
          <a:lstStyle/>
          <a:p>
            <a:fld id="{C2820017-0FB1-48DE-A1E0-E09D76213184}" type="slidenum">
              <a:rPr lang="en-GB" smtClean="0"/>
              <a:t>‹#›</a:t>
            </a:fld>
            <a:endParaRPr lang="en-GB" dirty="0"/>
          </a:p>
        </p:txBody>
      </p:sp>
    </p:spTree>
    <p:extLst>
      <p:ext uri="{BB962C8B-B14F-4D97-AF65-F5344CB8AC3E}">
        <p14:creationId xmlns:p14="http://schemas.microsoft.com/office/powerpoint/2010/main" val="1729142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AF170F-235A-401C-BA01-12818C1D9A5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755ABF83-CBE4-4BDF-940D-EE09D0A8F8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51EDABE-3101-4D6C-8650-E0B80761636F}"/>
              </a:ext>
            </a:extLst>
          </p:cNvPr>
          <p:cNvSpPr>
            <a:spLocks noGrp="1"/>
          </p:cNvSpPr>
          <p:nvPr>
            <p:ph type="dt" sz="half" idx="10"/>
          </p:nvPr>
        </p:nvSpPr>
        <p:spPr/>
        <p:txBody>
          <a:bodyPr/>
          <a:lstStyle/>
          <a:p>
            <a:fld id="{3E37AE12-5D2B-4336-8B4C-0AF3EE3203F7}" type="datetimeFigureOut">
              <a:rPr lang="en-GB" smtClean="0"/>
              <a:t>20/07/2020</a:t>
            </a:fld>
            <a:endParaRPr lang="en-GB" dirty="0"/>
          </a:p>
        </p:txBody>
      </p:sp>
      <p:sp>
        <p:nvSpPr>
          <p:cNvPr id="5" name="Footer Placeholder 4">
            <a:extLst>
              <a:ext uri="{FF2B5EF4-FFF2-40B4-BE49-F238E27FC236}">
                <a16:creationId xmlns:a16="http://schemas.microsoft.com/office/drawing/2014/main" xmlns="" id="{DF5C9B10-350E-4CAE-A86C-32D621AD8F2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5A0B5534-DF13-456B-95BC-41D3BA841F06}"/>
              </a:ext>
            </a:extLst>
          </p:cNvPr>
          <p:cNvSpPr>
            <a:spLocks noGrp="1"/>
          </p:cNvSpPr>
          <p:nvPr>
            <p:ph type="sldNum" sz="quarter" idx="12"/>
          </p:nvPr>
        </p:nvSpPr>
        <p:spPr/>
        <p:txBody>
          <a:bodyPr/>
          <a:lstStyle/>
          <a:p>
            <a:fld id="{C2820017-0FB1-48DE-A1E0-E09D76213184}" type="slidenum">
              <a:rPr lang="en-GB" smtClean="0"/>
              <a:t>‹#›</a:t>
            </a:fld>
            <a:endParaRPr lang="en-GB" dirty="0"/>
          </a:p>
        </p:txBody>
      </p:sp>
    </p:spTree>
    <p:extLst>
      <p:ext uri="{BB962C8B-B14F-4D97-AF65-F5344CB8AC3E}">
        <p14:creationId xmlns:p14="http://schemas.microsoft.com/office/powerpoint/2010/main" val="3141052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30D7B1-5B73-429C-A0BF-1043190745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4A24CA5-B1F5-47DA-96FD-90A2C18CFF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3034CB1-F15B-4E5A-A950-4012EDE9DFBA}"/>
              </a:ext>
            </a:extLst>
          </p:cNvPr>
          <p:cNvSpPr>
            <a:spLocks noGrp="1"/>
          </p:cNvSpPr>
          <p:nvPr>
            <p:ph type="dt" sz="half" idx="10"/>
          </p:nvPr>
        </p:nvSpPr>
        <p:spPr/>
        <p:txBody>
          <a:bodyPr/>
          <a:lstStyle/>
          <a:p>
            <a:fld id="{3E37AE12-5D2B-4336-8B4C-0AF3EE3203F7}" type="datetimeFigureOut">
              <a:rPr lang="en-GB" smtClean="0"/>
              <a:t>20/07/2020</a:t>
            </a:fld>
            <a:endParaRPr lang="en-GB" dirty="0"/>
          </a:p>
        </p:txBody>
      </p:sp>
      <p:sp>
        <p:nvSpPr>
          <p:cNvPr id="5" name="Footer Placeholder 4">
            <a:extLst>
              <a:ext uri="{FF2B5EF4-FFF2-40B4-BE49-F238E27FC236}">
                <a16:creationId xmlns:a16="http://schemas.microsoft.com/office/drawing/2014/main" xmlns="" id="{50FBA3EF-62BA-4049-BA66-FC36A2BDDC3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7612AA77-1776-4DE8-A5F9-8090F4873FC0}"/>
              </a:ext>
            </a:extLst>
          </p:cNvPr>
          <p:cNvSpPr>
            <a:spLocks noGrp="1"/>
          </p:cNvSpPr>
          <p:nvPr>
            <p:ph type="sldNum" sz="quarter" idx="12"/>
          </p:nvPr>
        </p:nvSpPr>
        <p:spPr/>
        <p:txBody>
          <a:bodyPr/>
          <a:lstStyle/>
          <a:p>
            <a:fld id="{C2820017-0FB1-48DE-A1E0-E09D76213184}" type="slidenum">
              <a:rPr lang="en-GB" smtClean="0"/>
              <a:t>‹#›</a:t>
            </a:fld>
            <a:endParaRPr lang="en-GB" dirty="0"/>
          </a:p>
        </p:txBody>
      </p:sp>
    </p:spTree>
    <p:extLst>
      <p:ext uri="{BB962C8B-B14F-4D97-AF65-F5344CB8AC3E}">
        <p14:creationId xmlns:p14="http://schemas.microsoft.com/office/powerpoint/2010/main" val="3908756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E89A03-5611-4509-9E07-CB46A95409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B00C276-7DB7-4FA6-9909-A9D4291B98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5DB4DB7A-ACAC-43F2-915F-45023EFD25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9534CEB9-2121-484D-82B5-C98470071EE3}"/>
              </a:ext>
            </a:extLst>
          </p:cNvPr>
          <p:cNvSpPr>
            <a:spLocks noGrp="1"/>
          </p:cNvSpPr>
          <p:nvPr>
            <p:ph type="dt" sz="half" idx="10"/>
          </p:nvPr>
        </p:nvSpPr>
        <p:spPr/>
        <p:txBody>
          <a:bodyPr/>
          <a:lstStyle/>
          <a:p>
            <a:fld id="{3E37AE12-5D2B-4336-8B4C-0AF3EE3203F7}" type="datetimeFigureOut">
              <a:rPr lang="en-GB" smtClean="0"/>
              <a:t>20/07/2020</a:t>
            </a:fld>
            <a:endParaRPr lang="en-GB" dirty="0"/>
          </a:p>
        </p:txBody>
      </p:sp>
      <p:sp>
        <p:nvSpPr>
          <p:cNvPr id="6" name="Footer Placeholder 5">
            <a:extLst>
              <a:ext uri="{FF2B5EF4-FFF2-40B4-BE49-F238E27FC236}">
                <a16:creationId xmlns:a16="http://schemas.microsoft.com/office/drawing/2014/main" xmlns="" id="{FB9C0FFF-4EFD-48C8-AB7F-A7EF138A693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28568CF5-1DBC-4542-8597-A0A993B49971}"/>
              </a:ext>
            </a:extLst>
          </p:cNvPr>
          <p:cNvSpPr>
            <a:spLocks noGrp="1"/>
          </p:cNvSpPr>
          <p:nvPr>
            <p:ph type="sldNum" sz="quarter" idx="12"/>
          </p:nvPr>
        </p:nvSpPr>
        <p:spPr/>
        <p:txBody>
          <a:bodyPr/>
          <a:lstStyle/>
          <a:p>
            <a:fld id="{C2820017-0FB1-48DE-A1E0-E09D76213184}" type="slidenum">
              <a:rPr lang="en-GB" smtClean="0"/>
              <a:t>‹#›</a:t>
            </a:fld>
            <a:endParaRPr lang="en-GB" dirty="0"/>
          </a:p>
        </p:txBody>
      </p:sp>
    </p:spTree>
    <p:extLst>
      <p:ext uri="{BB962C8B-B14F-4D97-AF65-F5344CB8AC3E}">
        <p14:creationId xmlns:p14="http://schemas.microsoft.com/office/powerpoint/2010/main" val="4226136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7BA01D-080B-4DCF-8024-4C64E8D6D0E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9D3EA9D4-6C27-4553-9215-75B79AACDE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0D2D7EA-80C3-4F86-BC10-88931F04EB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38CD546C-B0BD-440D-BEFD-B2AD2B30A8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2EB0B39-A189-4DAE-8C96-56DA800417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16DC1B6D-17F3-4F38-952E-AE8C927C264D}"/>
              </a:ext>
            </a:extLst>
          </p:cNvPr>
          <p:cNvSpPr>
            <a:spLocks noGrp="1"/>
          </p:cNvSpPr>
          <p:nvPr>
            <p:ph type="dt" sz="half" idx="10"/>
          </p:nvPr>
        </p:nvSpPr>
        <p:spPr/>
        <p:txBody>
          <a:bodyPr/>
          <a:lstStyle/>
          <a:p>
            <a:fld id="{3E37AE12-5D2B-4336-8B4C-0AF3EE3203F7}" type="datetimeFigureOut">
              <a:rPr lang="en-GB" smtClean="0"/>
              <a:t>20/07/2020</a:t>
            </a:fld>
            <a:endParaRPr lang="en-GB" dirty="0"/>
          </a:p>
        </p:txBody>
      </p:sp>
      <p:sp>
        <p:nvSpPr>
          <p:cNvPr id="8" name="Footer Placeholder 7">
            <a:extLst>
              <a:ext uri="{FF2B5EF4-FFF2-40B4-BE49-F238E27FC236}">
                <a16:creationId xmlns:a16="http://schemas.microsoft.com/office/drawing/2014/main" xmlns="" id="{2B2D5DFA-45C7-4736-9B96-A0CD48BFFFCE}"/>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xmlns="" id="{99C29F41-B41D-4C4A-AA2A-F1F7EB3F8134}"/>
              </a:ext>
            </a:extLst>
          </p:cNvPr>
          <p:cNvSpPr>
            <a:spLocks noGrp="1"/>
          </p:cNvSpPr>
          <p:nvPr>
            <p:ph type="sldNum" sz="quarter" idx="12"/>
          </p:nvPr>
        </p:nvSpPr>
        <p:spPr/>
        <p:txBody>
          <a:bodyPr/>
          <a:lstStyle/>
          <a:p>
            <a:fld id="{C2820017-0FB1-48DE-A1E0-E09D76213184}" type="slidenum">
              <a:rPr lang="en-GB" smtClean="0"/>
              <a:t>‹#›</a:t>
            </a:fld>
            <a:endParaRPr lang="en-GB" dirty="0"/>
          </a:p>
        </p:txBody>
      </p:sp>
    </p:spTree>
    <p:extLst>
      <p:ext uri="{BB962C8B-B14F-4D97-AF65-F5344CB8AC3E}">
        <p14:creationId xmlns:p14="http://schemas.microsoft.com/office/powerpoint/2010/main" val="351211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554455-7514-44F2-9784-D8BE6FBA2AF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86A93638-7EAF-4E3B-BC05-EB8CD5581463}"/>
              </a:ext>
            </a:extLst>
          </p:cNvPr>
          <p:cNvSpPr>
            <a:spLocks noGrp="1"/>
          </p:cNvSpPr>
          <p:nvPr>
            <p:ph type="dt" sz="half" idx="10"/>
          </p:nvPr>
        </p:nvSpPr>
        <p:spPr/>
        <p:txBody>
          <a:bodyPr/>
          <a:lstStyle/>
          <a:p>
            <a:fld id="{3E37AE12-5D2B-4336-8B4C-0AF3EE3203F7}" type="datetimeFigureOut">
              <a:rPr lang="en-GB" smtClean="0"/>
              <a:t>20/07/2020</a:t>
            </a:fld>
            <a:endParaRPr lang="en-GB" dirty="0"/>
          </a:p>
        </p:txBody>
      </p:sp>
      <p:sp>
        <p:nvSpPr>
          <p:cNvPr id="4" name="Footer Placeholder 3">
            <a:extLst>
              <a:ext uri="{FF2B5EF4-FFF2-40B4-BE49-F238E27FC236}">
                <a16:creationId xmlns:a16="http://schemas.microsoft.com/office/drawing/2014/main" xmlns="" id="{5E43C34D-B1E4-4CBB-8D43-79BEC8EE59B6}"/>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xmlns="" id="{717B73ED-4C48-4C09-85D5-5EE1F8E2C76E}"/>
              </a:ext>
            </a:extLst>
          </p:cNvPr>
          <p:cNvSpPr>
            <a:spLocks noGrp="1"/>
          </p:cNvSpPr>
          <p:nvPr>
            <p:ph type="sldNum" sz="quarter" idx="12"/>
          </p:nvPr>
        </p:nvSpPr>
        <p:spPr/>
        <p:txBody>
          <a:bodyPr/>
          <a:lstStyle/>
          <a:p>
            <a:fld id="{C2820017-0FB1-48DE-A1E0-E09D76213184}" type="slidenum">
              <a:rPr lang="en-GB" smtClean="0"/>
              <a:t>‹#›</a:t>
            </a:fld>
            <a:endParaRPr lang="en-GB" dirty="0"/>
          </a:p>
        </p:txBody>
      </p:sp>
    </p:spTree>
    <p:extLst>
      <p:ext uri="{BB962C8B-B14F-4D97-AF65-F5344CB8AC3E}">
        <p14:creationId xmlns:p14="http://schemas.microsoft.com/office/powerpoint/2010/main" val="3532795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7C1E292-065B-42B2-B863-28A23C81657D}"/>
              </a:ext>
            </a:extLst>
          </p:cNvPr>
          <p:cNvSpPr>
            <a:spLocks noGrp="1"/>
          </p:cNvSpPr>
          <p:nvPr>
            <p:ph type="dt" sz="half" idx="10"/>
          </p:nvPr>
        </p:nvSpPr>
        <p:spPr/>
        <p:txBody>
          <a:bodyPr/>
          <a:lstStyle/>
          <a:p>
            <a:fld id="{3E37AE12-5D2B-4336-8B4C-0AF3EE3203F7}" type="datetimeFigureOut">
              <a:rPr lang="en-GB" smtClean="0"/>
              <a:t>20/07/2020</a:t>
            </a:fld>
            <a:endParaRPr lang="en-GB" dirty="0"/>
          </a:p>
        </p:txBody>
      </p:sp>
      <p:sp>
        <p:nvSpPr>
          <p:cNvPr id="3" name="Footer Placeholder 2">
            <a:extLst>
              <a:ext uri="{FF2B5EF4-FFF2-40B4-BE49-F238E27FC236}">
                <a16:creationId xmlns:a16="http://schemas.microsoft.com/office/drawing/2014/main" xmlns="" id="{86FE9CBE-A819-45C3-8CBC-FB079A1DFD6B}"/>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xmlns="" id="{FE0C3B25-0D2E-4394-AAA5-6FD945D7D567}"/>
              </a:ext>
            </a:extLst>
          </p:cNvPr>
          <p:cNvSpPr>
            <a:spLocks noGrp="1"/>
          </p:cNvSpPr>
          <p:nvPr>
            <p:ph type="sldNum" sz="quarter" idx="12"/>
          </p:nvPr>
        </p:nvSpPr>
        <p:spPr/>
        <p:txBody>
          <a:bodyPr/>
          <a:lstStyle/>
          <a:p>
            <a:fld id="{C2820017-0FB1-48DE-A1E0-E09D76213184}" type="slidenum">
              <a:rPr lang="en-GB" smtClean="0"/>
              <a:t>‹#›</a:t>
            </a:fld>
            <a:endParaRPr lang="en-GB" dirty="0"/>
          </a:p>
        </p:txBody>
      </p:sp>
    </p:spTree>
    <p:extLst>
      <p:ext uri="{BB962C8B-B14F-4D97-AF65-F5344CB8AC3E}">
        <p14:creationId xmlns:p14="http://schemas.microsoft.com/office/powerpoint/2010/main" val="45124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9FF16C-C3F3-4CA8-8CA5-9C6E020DA5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206FFDB-4B88-4FDA-BB76-12F84B28F3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C67E1E20-0C04-468F-93D3-94B39DB623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EB81922-0DD7-4DD9-A51F-B3384D144839}"/>
              </a:ext>
            </a:extLst>
          </p:cNvPr>
          <p:cNvSpPr>
            <a:spLocks noGrp="1"/>
          </p:cNvSpPr>
          <p:nvPr>
            <p:ph type="dt" sz="half" idx="10"/>
          </p:nvPr>
        </p:nvSpPr>
        <p:spPr/>
        <p:txBody>
          <a:bodyPr/>
          <a:lstStyle/>
          <a:p>
            <a:fld id="{3E37AE12-5D2B-4336-8B4C-0AF3EE3203F7}" type="datetimeFigureOut">
              <a:rPr lang="en-GB" smtClean="0"/>
              <a:t>20/07/2020</a:t>
            </a:fld>
            <a:endParaRPr lang="en-GB" dirty="0"/>
          </a:p>
        </p:txBody>
      </p:sp>
      <p:sp>
        <p:nvSpPr>
          <p:cNvPr id="6" name="Footer Placeholder 5">
            <a:extLst>
              <a:ext uri="{FF2B5EF4-FFF2-40B4-BE49-F238E27FC236}">
                <a16:creationId xmlns:a16="http://schemas.microsoft.com/office/drawing/2014/main" xmlns="" id="{08CB1FD9-4E0A-40C6-9A31-2B46007A014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EA78C152-95E1-4BA3-AF1A-67E3249A96C2}"/>
              </a:ext>
            </a:extLst>
          </p:cNvPr>
          <p:cNvSpPr>
            <a:spLocks noGrp="1"/>
          </p:cNvSpPr>
          <p:nvPr>
            <p:ph type="sldNum" sz="quarter" idx="12"/>
          </p:nvPr>
        </p:nvSpPr>
        <p:spPr/>
        <p:txBody>
          <a:bodyPr/>
          <a:lstStyle/>
          <a:p>
            <a:fld id="{C2820017-0FB1-48DE-A1E0-E09D76213184}" type="slidenum">
              <a:rPr lang="en-GB" smtClean="0"/>
              <a:t>‹#›</a:t>
            </a:fld>
            <a:endParaRPr lang="en-GB" dirty="0"/>
          </a:p>
        </p:txBody>
      </p:sp>
    </p:spTree>
    <p:extLst>
      <p:ext uri="{BB962C8B-B14F-4D97-AF65-F5344CB8AC3E}">
        <p14:creationId xmlns:p14="http://schemas.microsoft.com/office/powerpoint/2010/main" val="77203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1CB059-2A26-4218-82C7-5115DB4A8E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4BF51CF5-C2B6-4A24-8888-793519BE6B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xmlns="" id="{80C5B799-46E7-404C-9D87-B29A37B3A4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5DA7FF0-A6AB-4253-BFBB-89D96595464B}"/>
              </a:ext>
            </a:extLst>
          </p:cNvPr>
          <p:cNvSpPr>
            <a:spLocks noGrp="1"/>
          </p:cNvSpPr>
          <p:nvPr>
            <p:ph type="dt" sz="half" idx="10"/>
          </p:nvPr>
        </p:nvSpPr>
        <p:spPr/>
        <p:txBody>
          <a:bodyPr/>
          <a:lstStyle/>
          <a:p>
            <a:fld id="{3E37AE12-5D2B-4336-8B4C-0AF3EE3203F7}" type="datetimeFigureOut">
              <a:rPr lang="en-GB" smtClean="0"/>
              <a:t>20/07/2020</a:t>
            </a:fld>
            <a:endParaRPr lang="en-GB" dirty="0"/>
          </a:p>
        </p:txBody>
      </p:sp>
      <p:sp>
        <p:nvSpPr>
          <p:cNvPr id="6" name="Footer Placeholder 5">
            <a:extLst>
              <a:ext uri="{FF2B5EF4-FFF2-40B4-BE49-F238E27FC236}">
                <a16:creationId xmlns:a16="http://schemas.microsoft.com/office/drawing/2014/main" xmlns="" id="{BE2979D1-C32A-442A-BB2D-C07762E2D1F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9094FF11-B866-4005-8FB2-7D38BCEA0AE2}"/>
              </a:ext>
            </a:extLst>
          </p:cNvPr>
          <p:cNvSpPr>
            <a:spLocks noGrp="1"/>
          </p:cNvSpPr>
          <p:nvPr>
            <p:ph type="sldNum" sz="quarter" idx="12"/>
          </p:nvPr>
        </p:nvSpPr>
        <p:spPr/>
        <p:txBody>
          <a:bodyPr/>
          <a:lstStyle/>
          <a:p>
            <a:fld id="{C2820017-0FB1-48DE-A1E0-E09D76213184}" type="slidenum">
              <a:rPr lang="en-GB" smtClean="0"/>
              <a:t>‹#›</a:t>
            </a:fld>
            <a:endParaRPr lang="en-GB" dirty="0"/>
          </a:p>
        </p:txBody>
      </p:sp>
    </p:spTree>
    <p:extLst>
      <p:ext uri="{BB962C8B-B14F-4D97-AF65-F5344CB8AC3E}">
        <p14:creationId xmlns:p14="http://schemas.microsoft.com/office/powerpoint/2010/main" val="4224030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43F8804-A5C3-49F7-B6FB-5BD84972B4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A7DCB38-669A-49BE-9BFA-D4E0C9A346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94B06EB-1A92-4EBE-9720-0CD5593C49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7AE12-5D2B-4336-8B4C-0AF3EE3203F7}" type="datetimeFigureOut">
              <a:rPr lang="en-GB" smtClean="0"/>
              <a:t>20/07/2020</a:t>
            </a:fld>
            <a:endParaRPr lang="en-GB" dirty="0"/>
          </a:p>
        </p:txBody>
      </p:sp>
      <p:sp>
        <p:nvSpPr>
          <p:cNvPr id="5" name="Footer Placeholder 4">
            <a:extLst>
              <a:ext uri="{FF2B5EF4-FFF2-40B4-BE49-F238E27FC236}">
                <a16:creationId xmlns:a16="http://schemas.microsoft.com/office/drawing/2014/main" xmlns="" id="{F8C3D066-8169-43E4-8C0B-475A0E5AD5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xmlns="" id="{A3566C85-08DA-4F23-9E94-93FCBEC4EF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820017-0FB1-48DE-A1E0-E09D76213184}" type="slidenum">
              <a:rPr lang="en-GB" smtClean="0"/>
              <a:t>‹#›</a:t>
            </a:fld>
            <a:endParaRPr lang="en-GB" dirty="0"/>
          </a:p>
        </p:txBody>
      </p:sp>
    </p:spTree>
    <p:extLst>
      <p:ext uri="{BB962C8B-B14F-4D97-AF65-F5344CB8AC3E}">
        <p14:creationId xmlns:p14="http://schemas.microsoft.com/office/powerpoint/2010/main" val="1376642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0C00B6DB-819D-44DB-A557-7929374F39CF}"/>
              </a:ext>
            </a:extLst>
          </p:cNvPr>
          <p:cNvGraphicFramePr>
            <a:graphicFrameLocks noGrp="1"/>
          </p:cNvGraphicFramePr>
          <p:nvPr>
            <p:extLst>
              <p:ext uri="{D42A27DB-BD31-4B8C-83A1-F6EECF244321}">
                <p14:modId xmlns:p14="http://schemas.microsoft.com/office/powerpoint/2010/main" val="259825315"/>
              </p:ext>
            </p:extLst>
          </p:nvPr>
        </p:nvGraphicFramePr>
        <p:xfrm>
          <a:off x="676275" y="226598"/>
          <a:ext cx="10686659" cy="6631402"/>
        </p:xfrm>
        <a:graphic>
          <a:graphicData uri="http://schemas.openxmlformats.org/drawingml/2006/table">
            <a:tbl>
              <a:tblPr firstRow="1" bandRow="1">
                <a:tableStyleId>{5C22544A-7EE6-4342-B048-85BDC9FD1C3A}</a:tableStyleId>
              </a:tblPr>
              <a:tblGrid>
                <a:gridCol w="1263005">
                  <a:extLst>
                    <a:ext uri="{9D8B030D-6E8A-4147-A177-3AD203B41FA5}">
                      <a16:colId xmlns:a16="http://schemas.microsoft.com/office/drawing/2014/main" xmlns="" val="20000"/>
                    </a:ext>
                  </a:extLst>
                </a:gridCol>
                <a:gridCol w="2182349">
                  <a:extLst>
                    <a:ext uri="{9D8B030D-6E8A-4147-A177-3AD203B41FA5}">
                      <a16:colId xmlns:a16="http://schemas.microsoft.com/office/drawing/2014/main" xmlns="" val="20001"/>
                    </a:ext>
                  </a:extLst>
                </a:gridCol>
                <a:gridCol w="2424395">
                  <a:extLst>
                    <a:ext uri="{9D8B030D-6E8A-4147-A177-3AD203B41FA5}">
                      <a16:colId xmlns:a16="http://schemas.microsoft.com/office/drawing/2014/main" xmlns="" val="20002"/>
                    </a:ext>
                  </a:extLst>
                </a:gridCol>
                <a:gridCol w="2491030">
                  <a:extLst>
                    <a:ext uri="{9D8B030D-6E8A-4147-A177-3AD203B41FA5}">
                      <a16:colId xmlns:a16="http://schemas.microsoft.com/office/drawing/2014/main" xmlns="" val="20003"/>
                    </a:ext>
                  </a:extLst>
                </a:gridCol>
                <a:gridCol w="2325880">
                  <a:extLst>
                    <a:ext uri="{9D8B030D-6E8A-4147-A177-3AD203B41FA5}">
                      <a16:colId xmlns:a16="http://schemas.microsoft.com/office/drawing/2014/main" xmlns="" val="20004"/>
                    </a:ext>
                  </a:extLst>
                </a:gridCol>
              </a:tblGrid>
              <a:tr h="449229">
                <a:tc gridSpan="5">
                  <a:txBody>
                    <a:bodyPr/>
                    <a:lstStyle/>
                    <a:p>
                      <a:pPr algn="ctr"/>
                      <a:r>
                        <a:rPr lang="en-GB" sz="1800" dirty="0">
                          <a:latin typeface="Arial" panose="020B0604020202020204" pitchFamily="34" charset="0"/>
                          <a:cs typeface="Arial" panose="020B0604020202020204" pitchFamily="34" charset="0"/>
                        </a:rPr>
                        <a:t>2020 / 21 One </a:t>
                      </a:r>
                      <a:r>
                        <a:rPr lang="en-GB" sz="1800" baseline="0" dirty="0">
                          <a:latin typeface="Arial" panose="020B0604020202020204" pitchFamily="34" charset="0"/>
                          <a:cs typeface="Arial" panose="020B0604020202020204" pitchFamily="34" charset="0"/>
                        </a:rPr>
                        <a:t>Year Strategy</a:t>
                      </a:r>
                      <a:endParaRPr lang="en-GB" sz="800" dirty="0">
                        <a:latin typeface="Arial" panose="020B0604020202020204" pitchFamily="34" charset="0"/>
                        <a:cs typeface="Arial" panose="020B0604020202020204" pitchFamily="34" charset="0"/>
                      </a:endParaRPr>
                    </a:p>
                  </a:txBody>
                  <a:tcPr marL="68577" marR="68577" marT="34295" marB="34295" anchor="ctr"/>
                </a:tc>
                <a:tc hMerge="1">
                  <a:txBody>
                    <a:bodyPr/>
                    <a:lstStyle/>
                    <a:p>
                      <a:pPr algn="ctr"/>
                      <a:endParaRPr lang="en-GB" sz="1400"/>
                    </a:p>
                  </a:txBody>
                  <a:tcPr marL="91436" marR="91436" marT="45722" marB="45722" anchor="ctr">
                    <a:solidFill>
                      <a:schemeClr val="accent1">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23908">
                <a:tc>
                  <a:txBody>
                    <a:bodyPr/>
                    <a:lstStyle/>
                    <a:p>
                      <a:pPr algn="ctr"/>
                      <a:r>
                        <a:rPr lang="en-GB" sz="1000" b="1" dirty="0">
                          <a:latin typeface="Arial" panose="020B0604020202020204" pitchFamily="34" charset="0"/>
                          <a:cs typeface="Arial" panose="020B0604020202020204" pitchFamily="34" charset="0"/>
                        </a:rPr>
                        <a:t>Our Vision</a:t>
                      </a:r>
                    </a:p>
                  </a:txBody>
                  <a:tcPr marL="68577" marR="68577" marT="34295" marB="34295" anchor="ctr"/>
                </a:tc>
                <a:tc gridSpan="4">
                  <a:txBody>
                    <a:bodyPr/>
                    <a:lstStyle/>
                    <a:p>
                      <a:pPr algn="ctr"/>
                      <a:r>
                        <a:rPr lang="en-GB" sz="1100" b="1" i="1" dirty="0">
                          <a:solidFill>
                            <a:schemeClr val="bg1"/>
                          </a:solidFill>
                          <a:latin typeface="Arial" panose="020B0604020202020204" pitchFamily="34" charset="0"/>
                          <a:cs typeface="Arial" panose="020B0604020202020204" pitchFamily="34" charset="0"/>
                        </a:rPr>
                        <a:t>Together</a:t>
                      </a:r>
                      <a:r>
                        <a:rPr lang="en-GB" sz="1100" b="1" i="1" baseline="0" dirty="0">
                          <a:solidFill>
                            <a:schemeClr val="bg1"/>
                          </a:solidFill>
                          <a:latin typeface="Arial" panose="020B0604020202020204" pitchFamily="34" charset="0"/>
                          <a:cs typeface="Arial" panose="020B0604020202020204" pitchFamily="34" charset="0"/>
                        </a:rPr>
                        <a:t> w</a:t>
                      </a:r>
                      <a:r>
                        <a:rPr lang="en-GB" sz="1100" b="1" i="1" dirty="0">
                          <a:solidFill>
                            <a:schemeClr val="bg1"/>
                          </a:solidFill>
                          <a:latin typeface="Arial" panose="020B0604020202020204" pitchFamily="34" charset="0"/>
                          <a:cs typeface="Arial" panose="020B0604020202020204" pitchFamily="34" charset="0"/>
                        </a:rPr>
                        <a:t>e will deliver outstanding compassionate care to the communities we serve</a:t>
                      </a:r>
                      <a:endParaRPr lang="en-GB" sz="1100" dirty="0">
                        <a:latin typeface="Arial" panose="020B0604020202020204" pitchFamily="34" charset="0"/>
                        <a:cs typeface="Arial" panose="020B0604020202020204" pitchFamily="34" charset="0"/>
                      </a:endParaRPr>
                    </a:p>
                  </a:txBody>
                  <a:tcPr marL="68577" marR="68577" marT="34295" marB="34295" anchor="ctr">
                    <a:solidFill>
                      <a:schemeClr val="accent1">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1"/>
                  </a:ext>
                </a:extLst>
              </a:tr>
              <a:tr h="574405">
                <a:tc>
                  <a:txBody>
                    <a:bodyPr/>
                    <a:lstStyle/>
                    <a:p>
                      <a:pPr algn="ctr"/>
                      <a:r>
                        <a:rPr lang="en-GB" sz="900" b="1" dirty="0">
                          <a:solidFill>
                            <a:schemeClr val="bg1"/>
                          </a:solidFill>
                          <a:latin typeface="Arial" panose="020B0604020202020204" pitchFamily="34" charset="0"/>
                          <a:cs typeface="Arial" panose="020B0604020202020204" pitchFamily="34" charset="0"/>
                        </a:rPr>
                        <a:t>Our</a:t>
                      </a:r>
                      <a:r>
                        <a:rPr lang="en-GB" sz="900" b="1" baseline="0" dirty="0">
                          <a:solidFill>
                            <a:schemeClr val="bg1"/>
                          </a:solidFill>
                          <a:latin typeface="Arial" panose="020B0604020202020204" pitchFamily="34" charset="0"/>
                          <a:cs typeface="Arial" panose="020B0604020202020204" pitchFamily="34" charset="0"/>
                        </a:rPr>
                        <a:t> behaviours</a:t>
                      </a:r>
                      <a:endParaRPr lang="en-GB" sz="900" b="1" dirty="0">
                        <a:solidFill>
                          <a:schemeClr val="bg1"/>
                        </a:solidFill>
                        <a:latin typeface="Arial" panose="020B0604020202020204" pitchFamily="34" charset="0"/>
                        <a:cs typeface="Arial" panose="020B0604020202020204" pitchFamily="34" charset="0"/>
                      </a:endParaRPr>
                    </a:p>
                  </a:txBody>
                  <a:tcPr marL="68577" marR="68577" marT="34295" marB="34295" anchor="ctr">
                    <a:solidFill>
                      <a:schemeClr val="accent1"/>
                    </a:solidFill>
                  </a:tcPr>
                </a:tc>
                <a:tc gridSpan="4">
                  <a:txBody>
                    <a:bodyPr/>
                    <a:lstStyle/>
                    <a:p>
                      <a:pPr algn="l"/>
                      <a:r>
                        <a:rPr lang="en-GB" sz="1100" dirty="0">
                          <a:latin typeface="Arial" panose="020B0604020202020204" pitchFamily="34" charset="0"/>
                          <a:cs typeface="Arial" panose="020B0604020202020204" pitchFamily="34" charset="0"/>
                        </a:rPr>
                        <a:t>We</a:t>
                      </a:r>
                      <a:r>
                        <a:rPr lang="en-GB" sz="1100" baseline="0" dirty="0">
                          <a:latin typeface="Arial" panose="020B0604020202020204" pitchFamily="34" charset="0"/>
                          <a:cs typeface="Arial" panose="020B0604020202020204" pitchFamily="34" charset="0"/>
                        </a:rPr>
                        <a:t> put the patient first / </a:t>
                      </a:r>
                      <a:r>
                        <a:rPr lang="en-GB" sz="1100" dirty="0">
                          <a:latin typeface="Arial" panose="020B0604020202020204" pitchFamily="34" charset="0"/>
                          <a:cs typeface="Arial" panose="020B0604020202020204" pitchFamily="34" charset="0"/>
                        </a:rPr>
                        <a:t>We go see / We do the must dos / We</a:t>
                      </a:r>
                      <a:r>
                        <a:rPr lang="en-GB" sz="1100" baseline="0" dirty="0">
                          <a:latin typeface="Arial" panose="020B0604020202020204" pitchFamily="34" charset="0"/>
                          <a:cs typeface="Arial" panose="020B0604020202020204" pitchFamily="34" charset="0"/>
                        </a:rPr>
                        <a:t> work together to get results</a:t>
                      </a:r>
                      <a:endParaRPr lang="en-GB" sz="1100" dirty="0">
                        <a:latin typeface="Arial" panose="020B0604020202020204" pitchFamily="34" charset="0"/>
                        <a:cs typeface="Arial" panose="020B0604020202020204" pitchFamily="34" charset="0"/>
                      </a:endParaRPr>
                    </a:p>
                  </a:txBody>
                  <a:tcPr marL="68577" marR="68577" marT="34295" marB="34295" anchor="ctr">
                    <a:solidFill>
                      <a:schemeClr val="tx2">
                        <a:lumMod val="40000"/>
                        <a:lumOff val="60000"/>
                      </a:schemeClr>
                    </a:solidFill>
                  </a:tcPr>
                </a:tc>
                <a:tc hMerge="1">
                  <a:txBody>
                    <a:bodyPr/>
                    <a:lstStyle/>
                    <a:p>
                      <a:pPr algn="ctr"/>
                      <a:endParaRPr lang="en-GB" sz="1200"/>
                    </a:p>
                  </a:txBody>
                  <a:tcPr marL="91437" marR="91437" marT="45725" marB="45725" anchor="ctr">
                    <a:solidFill>
                      <a:schemeClr val="tx2">
                        <a:lumMod val="40000"/>
                        <a:lumOff val="60000"/>
                      </a:schemeClr>
                    </a:solidFill>
                  </a:tcPr>
                </a:tc>
                <a:tc hMerge="1">
                  <a:txBody>
                    <a:bodyPr/>
                    <a:lstStyle/>
                    <a:p>
                      <a:pPr algn="ctr"/>
                      <a:endParaRPr lang="en-GB" sz="1200"/>
                    </a:p>
                  </a:txBody>
                  <a:tcPr marL="91437" marR="91437" marT="45725" marB="45725" anchor="ctr">
                    <a:solidFill>
                      <a:schemeClr val="tx2">
                        <a:lumMod val="40000"/>
                        <a:lumOff val="60000"/>
                      </a:schemeClr>
                    </a:solidFill>
                  </a:tcPr>
                </a:tc>
                <a:tc hMerge="1">
                  <a:txBody>
                    <a:bodyPr/>
                    <a:lstStyle/>
                    <a:p>
                      <a:pPr algn="ctr"/>
                      <a:endParaRPr lang="en-GB" sz="1200"/>
                    </a:p>
                  </a:txBody>
                  <a:tcPr marL="91437" marR="91437" marT="45725" marB="45725" anchor="ctr">
                    <a:solidFill>
                      <a:schemeClr val="tx2">
                        <a:lumMod val="40000"/>
                        <a:lumOff val="60000"/>
                      </a:schemeClr>
                    </a:solidFill>
                  </a:tcPr>
                </a:tc>
                <a:extLst>
                  <a:ext uri="{0D108BD9-81ED-4DB2-BD59-A6C34878D82A}">
                    <a16:rowId xmlns:a16="http://schemas.microsoft.com/office/drawing/2014/main" xmlns="" val="10002"/>
                  </a:ext>
                </a:extLst>
              </a:tr>
              <a:tr h="687532">
                <a:tc>
                  <a:txBody>
                    <a:bodyPr/>
                    <a:lstStyle/>
                    <a:p>
                      <a:pPr algn="ctr"/>
                      <a:r>
                        <a:rPr lang="en-GB" sz="900" b="1" dirty="0">
                          <a:solidFill>
                            <a:schemeClr val="bg1"/>
                          </a:solidFill>
                          <a:latin typeface="Arial" panose="020B0604020202020204" pitchFamily="34" charset="0"/>
                          <a:cs typeface="Arial" panose="020B0604020202020204" pitchFamily="34" charset="0"/>
                        </a:rPr>
                        <a:t>Our goals (The result)</a:t>
                      </a:r>
                    </a:p>
                  </a:txBody>
                  <a:tcPr marL="68577" marR="68577" marT="34295" marB="34295" anchor="ctr">
                    <a:solidFill>
                      <a:schemeClr val="accent1"/>
                    </a:solidFill>
                  </a:tcPr>
                </a:tc>
                <a:tc>
                  <a:txBody>
                    <a:bodyPr/>
                    <a:lstStyle/>
                    <a:p>
                      <a:pPr algn="ctr"/>
                      <a:r>
                        <a:rPr lang="en-GB" sz="900" b="1" dirty="0">
                          <a:latin typeface="Arial" panose="020B0604020202020204" pitchFamily="34" charset="0"/>
                          <a:cs typeface="Arial" panose="020B0604020202020204" pitchFamily="34" charset="0"/>
                        </a:rPr>
                        <a:t>Transforming and improving patient care</a:t>
                      </a:r>
                    </a:p>
                  </a:txBody>
                  <a:tcPr marL="68577" marR="68577" marT="34295" marB="34295" anchor="ctr">
                    <a:solidFill>
                      <a:schemeClr val="accent4">
                        <a:lumMod val="60000"/>
                        <a:lumOff val="40000"/>
                      </a:schemeClr>
                    </a:solidFill>
                  </a:tcPr>
                </a:tc>
                <a:tc>
                  <a:txBody>
                    <a:bodyPr/>
                    <a:lstStyle/>
                    <a:p>
                      <a:pPr algn="ctr"/>
                      <a:r>
                        <a:rPr lang="en-GB" sz="900" b="1" dirty="0">
                          <a:latin typeface="Arial" panose="020B0604020202020204" pitchFamily="34" charset="0"/>
                          <a:cs typeface="Arial" panose="020B0604020202020204" pitchFamily="34" charset="0"/>
                        </a:rPr>
                        <a:t>Keeping the base safe</a:t>
                      </a:r>
                    </a:p>
                  </a:txBody>
                  <a:tcPr marL="68577" marR="68577" marT="34295" marB="34295" anchor="ctr">
                    <a:solidFill>
                      <a:schemeClr val="accent3">
                        <a:lumMod val="60000"/>
                        <a:lumOff val="40000"/>
                      </a:schemeClr>
                    </a:solidFill>
                  </a:tcPr>
                </a:tc>
                <a:tc>
                  <a:txBody>
                    <a:bodyPr/>
                    <a:lstStyle/>
                    <a:p>
                      <a:pPr algn="ctr"/>
                      <a:r>
                        <a:rPr lang="en-GB" sz="900" b="1" dirty="0">
                          <a:latin typeface="Arial" panose="020B0604020202020204" pitchFamily="34" charset="0"/>
                          <a:cs typeface="Arial" panose="020B0604020202020204" pitchFamily="34" charset="0"/>
                        </a:rPr>
                        <a:t>A workfor</a:t>
                      </a:r>
                      <a:r>
                        <a:rPr lang="en-GB" sz="900" b="1" baseline="0" dirty="0">
                          <a:latin typeface="Arial" panose="020B0604020202020204" pitchFamily="34" charset="0"/>
                          <a:cs typeface="Arial" panose="020B0604020202020204" pitchFamily="34" charset="0"/>
                        </a:rPr>
                        <a:t>ce for the future</a:t>
                      </a:r>
                      <a:endParaRPr lang="en-GB" sz="900" b="1" dirty="0">
                        <a:latin typeface="Arial" panose="020B0604020202020204" pitchFamily="34" charset="0"/>
                        <a:cs typeface="Arial" panose="020B0604020202020204" pitchFamily="34" charset="0"/>
                      </a:endParaRPr>
                    </a:p>
                  </a:txBody>
                  <a:tcPr marL="68577" marR="68577" marT="34295" marB="34295" anchor="ctr">
                    <a:solidFill>
                      <a:schemeClr val="accent6">
                        <a:lumMod val="60000"/>
                        <a:lumOff val="40000"/>
                      </a:schemeClr>
                    </a:solidFill>
                  </a:tcPr>
                </a:tc>
                <a:tc>
                  <a:txBody>
                    <a:bodyPr/>
                    <a:lstStyle/>
                    <a:p>
                      <a:pPr algn="ctr"/>
                      <a:r>
                        <a:rPr lang="en-GB" sz="900" b="1" dirty="0">
                          <a:solidFill>
                            <a:schemeClr val="tx1"/>
                          </a:solidFill>
                          <a:latin typeface="Arial" panose="020B0604020202020204" pitchFamily="34" charset="0"/>
                          <a:cs typeface="Arial" panose="020B0604020202020204" pitchFamily="34" charset="0"/>
                        </a:rPr>
                        <a:t>Sustainability</a:t>
                      </a:r>
                    </a:p>
                  </a:txBody>
                  <a:tcPr marL="68577" marR="68577" marT="34295" marB="34295" anchor="ctr">
                    <a:solidFill>
                      <a:schemeClr val="accent5">
                        <a:lumMod val="60000"/>
                        <a:lumOff val="40000"/>
                      </a:schemeClr>
                    </a:solidFill>
                  </a:tcPr>
                </a:tc>
                <a:extLst>
                  <a:ext uri="{0D108BD9-81ED-4DB2-BD59-A6C34878D82A}">
                    <a16:rowId xmlns:a16="http://schemas.microsoft.com/office/drawing/2014/main" xmlns="" val="10003"/>
                  </a:ext>
                </a:extLst>
              </a:tr>
              <a:tr h="844493">
                <a:tc rowSpan="5">
                  <a:txBody>
                    <a:bodyPr/>
                    <a:lstStyle/>
                    <a:p>
                      <a:pPr algn="ctr"/>
                      <a:endParaRPr lang="en-GB" sz="1200" dirty="0">
                        <a:solidFill>
                          <a:schemeClr val="bg1"/>
                        </a:solidFill>
                      </a:endParaRPr>
                    </a:p>
                  </a:txBody>
                  <a:tcPr marL="68577" marR="68577" marT="34295" marB="34295"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dirty="0"/>
                        <a:t>Implement a programme of transformation based on learning from the COVID-19 pandemic to deliver ‘Business Better than Usual’. (AB)</a:t>
                      </a:r>
                    </a:p>
                  </a:txBody>
                  <a:tcPr marL="68577" marR="68577" marT="34295" marB="34295">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dirty="0">
                          <a:latin typeface="Arial" panose="020B0604020202020204" pitchFamily="34" charset="0"/>
                          <a:cs typeface="Arial" panose="020B0604020202020204" pitchFamily="34" charset="0"/>
                        </a:rPr>
                        <a:t>Stabilise the delivery of services in response to the COVID-19 pandemic to minimise the loss of life and protect colleagues safety. (OW)</a:t>
                      </a:r>
                    </a:p>
                  </a:txBody>
                  <a:tcPr marL="68577" marR="68577" marT="34295" marB="34295">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kern="1200" dirty="0">
                          <a:solidFill>
                            <a:schemeClr val="dk1"/>
                          </a:solidFill>
                          <a:effectLst/>
                          <a:latin typeface="Arial" panose="020B0604020202020204" pitchFamily="34" charset="0"/>
                          <a:ea typeface="+mn-ea"/>
                          <a:cs typeface="Arial" panose="020B0604020202020204" pitchFamily="34" charset="0"/>
                        </a:rPr>
                        <a:t>Develop and implement flexible recruitment and redeployment processes to improve our skill mix and improve our vacancy rate for Nurse staffing and specialist medical roles, thus retaining a turnover below 10%. (SD)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0" dirty="0">
                        <a:latin typeface="Arial" panose="020B0604020202020204" pitchFamily="34" charset="0"/>
                        <a:cs typeface="Arial" panose="020B0604020202020204" pitchFamily="34" charset="0"/>
                      </a:endParaRPr>
                    </a:p>
                  </a:txBody>
                  <a:tcPr marL="68577" marR="68577" marT="34295" marB="34295">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dirty="0">
                          <a:latin typeface="Arial" panose="020B0604020202020204" pitchFamily="34" charset="0"/>
                          <a:cs typeface="Arial" panose="020B0604020202020204" pitchFamily="34" charset="0"/>
                        </a:rPr>
                        <a:t>Deliver the 20/21 regulator approved financial plan. (GB)</a:t>
                      </a:r>
                      <a:endParaRPr lang="en-GB" sz="800" b="0" dirty="0">
                        <a:solidFill>
                          <a:schemeClr val="tx1"/>
                        </a:solidFill>
                        <a:latin typeface="Arial" panose="020B0604020202020204" pitchFamily="34" charset="0"/>
                        <a:cs typeface="Arial" panose="020B0604020202020204" pitchFamily="34" charset="0"/>
                      </a:endParaRPr>
                    </a:p>
                  </a:txBody>
                  <a:tcPr marL="68577" marR="68577" marT="34295" marB="34295">
                    <a:solidFill>
                      <a:schemeClr val="accent5">
                        <a:lumMod val="40000"/>
                        <a:lumOff val="60000"/>
                      </a:schemeClr>
                    </a:solidFill>
                  </a:tcPr>
                </a:tc>
                <a:extLst>
                  <a:ext uri="{0D108BD9-81ED-4DB2-BD59-A6C34878D82A}">
                    <a16:rowId xmlns:a16="http://schemas.microsoft.com/office/drawing/2014/main" xmlns="" val="10004"/>
                  </a:ext>
                </a:extLst>
              </a:tr>
              <a:tr h="844493">
                <a:tc vMerge="1">
                  <a:txBody>
                    <a:bodyPr/>
                    <a:lstStyle/>
                    <a:p>
                      <a:pPr algn="ctr"/>
                      <a:endParaRPr lang="en-GB" sz="1600"/>
                    </a:p>
                  </a:txBody>
                  <a:tcPr anchor="ctr">
                    <a:solidFill>
                      <a:schemeClr val="accent5">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0" dirty="0"/>
                        <a:t>Trust Board approval of reconfiguration business cases for HRI and CRH. (AB)</a:t>
                      </a:r>
                      <a:endParaRPr lang="en-GB" sz="800" b="0" baseline="0" dirty="0">
                        <a:solidFill>
                          <a:schemeClr val="tx1"/>
                        </a:solidFill>
                      </a:endParaRPr>
                    </a:p>
                  </a:txBody>
                  <a:tcPr marL="68577" marR="68577" marT="34295" marB="34295">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dirty="0">
                          <a:latin typeface="Arial" panose="020B0604020202020204" pitchFamily="34" charset="0"/>
                          <a:cs typeface="Arial" panose="020B0604020202020204" pitchFamily="34" charset="0"/>
                        </a:rPr>
                        <a:t>Maintain the Trust CQC overall rating of ‘good’ and increase the number of services achieving an out-standing’ rating. (EA)</a:t>
                      </a:r>
                    </a:p>
                    <a:p>
                      <a:endParaRPr lang="en-GB" sz="800" b="0" dirty="0">
                        <a:latin typeface="Arial" panose="020B0604020202020204" pitchFamily="34" charset="0"/>
                        <a:cs typeface="Arial" panose="020B0604020202020204" pitchFamily="34" charset="0"/>
                      </a:endParaRPr>
                    </a:p>
                  </a:txBody>
                  <a:tcPr marL="68577" marR="68577" marT="34295" marB="34295">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kern="1200" dirty="0">
                          <a:solidFill>
                            <a:schemeClr val="dk1"/>
                          </a:solidFill>
                          <a:effectLst/>
                          <a:latin typeface="Arial" panose="020B0604020202020204" pitchFamily="34" charset="0"/>
                          <a:ea typeface="+mn-ea"/>
                          <a:cs typeface="Arial" panose="020B0604020202020204" pitchFamily="34" charset="0"/>
                        </a:rPr>
                        <a:t>Develop an approach to talent management that further embeds our approach to succession planning, whilst maintaining fair and equal opportunities of employment, resulting in an increased number of internal promotions. (SD)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0" kern="1200" dirty="0">
                        <a:solidFill>
                          <a:srgbClr val="FF0000"/>
                        </a:solidFill>
                        <a:effectLst/>
                        <a:latin typeface="Arial" panose="020B0604020202020204" pitchFamily="34" charset="0"/>
                        <a:ea typeface="+mn-ea"/>
                        <a:cs typeface="Arial" panose="020B0604020202020204" pitchFamily="34" charset="0"/>
                      </a:endParaRPr>
                    </a:p>
                  </a:txBody>
                  <a:tcPr marL="68577" marR="68577" marT="34295" marB="34295">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dirty="0">
                          <a:latin typeface="Arial" panose="020B0604020202020204" pitchFamily="34" charset="0"/>
                          <a:cs typeface="Arial" panose="020B0604020202020204" pitchFamily="34" charset="0"/>
                        </a:rPr>
                        <a:t>Demonstrate improved performance against Use of Resources key metrics. (GB)</a:t>
                      </a:r>
                      <a:endParaRPr lang="en-GB" sz="800" b="0" baseline="0" dirty="0">
                        <a:solidFill>
                          <a:schemeClr val="tx1"/>
                        </a:solidFill>
                        <a:latin typeface="Arial" panose="020B0604020202020204" pitchFamily="34" charset="0"/>
                        <a:cs typeface="Arial" panose="020B0604020202020204" pitchFamily="34" charset="0"/>
                      </a:endParaRPr>
                    </a:p>
                  </a:txBody>
                  <a:tcPr marL="68577" marR="68577" marT="34295" marB="34295">
                    <a:solidFill>
                      <a:schemeClr val="accent5">
                        <a:lumMod val="40000"/>
                        <a:lumOff val="60000"/>
                      </a:schemeClr>
                    </a:solidFill>
                  </a:tcPr>
                </a:tc>
                <a:extLst>
                  <a:ext uri="{0D108BD9-81ED-4DB2-BD59-A6C34878D82A}">
                    <a16:rowId xmlns:a16="http://schemas.microsoft.com/office/drawing/2014/main" xmlns="" val="10005"/>
                  </a:ext>
                </a:extLst>
              </a:tr>
              <a:tr h="1230542">
                <a:tc vMerge="1">
                  <a:txBody>
                    <a:bodyPr/>
                    <a:lstStyle/>
                    <a:p>
                      <a:pPr algn="ctr"/>
                      <a:endParaRPr lang="en-GB" sz="1600"/>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dirty="0"/>
                        <a:t>Progress implementation of the Trust’s Clinical Strategy working with partner organisations across West Yorkshire. (DB)</a:t>
                      </a:r>
                    </a:p>
                  </a:txBody>
                  <a:tcPr marL="68577" marR="68577" marT="34295" marB="34295">
                    <a:solidFill>
                      <a:schemeClr val="accent4">
                        <a:lumMod val="40000"/>
                        <a:lumOff val="60000"/>
                      </a:schemeClr>
                    </a:solidFill>
                  </a:tcPr>
                </a:tc>
                <a:tc>
                  <a:txBody>
                    <a:bodyPr/>
                    <a:lstStyle/>
                    <a:p>
                      <a:r>
                        <a:rPr lang="en-GB" sz="800" b="0" baseline="0" dirty="0">
                          <a:solidFill>
                            <a:schemeClr val="tx1"/>
                          </a:solidFill>
                          <a:latin typeface="Arial" panose="020B0604020202020204" pitchFamily="34" charset="0"/>
                          <a:cs typeface="Arial" panose="020B0604020202020204" pitchFamily="34" charset="0"/>
                        </a:rPr>
                        <a:t>Involve p</a:t>
                      </a:r>
                      <a:r>
                        <a:rPr lang="en-GB" sz="800" b="0" dirty="0">
                          <a:solidFill>
                            <a:schemeClr val="tx1"/>
                          </a:solidFill>
                          <a:latin typeface="Arial" panose="020B0604020202020204" pitchFamily="34" charset="0"/>
                          <a:cs typeface="Arial" panose="020B0604020202020204" pitchFamily="34" charset="0"/>
                        </a:rPr>
                        <a:t>atients and the public</a:t>
                      </a:r>
                      <a:r>
                        <a:rPr lang="en-GB" sz="800" b="0" baseline="0" dirty="0">
                          <a:solidFill>
                            <a:schemeClr val="tx1"/>
                          </a:solidFill>
                          <a:latin typeface="Arial" panose="020B0604020202020204" pitchFamily="34" charset="0"/>
                          <a:cs typeface="Arial" panose="020B0604020202020204" pitchFamily="34" charset="0"/>
                        </a:rPr>
                        <a:t> to influence decisions about their personal care and i</a:t>
                      </a:r>
                      <a:r>
                        <a:rPr lang="en-GB" sz="800" b="0" dirty="0">
                          <a:latin typeface="Arial" panose="020B0604020202020204" pitchFamily="34" charset="0"/>
                          <a:cs typeface="Arial" panose="020B0604020202020204" pitchFamily="34" charset="0"/>
                        </a:rPr>
                        <a:t>mprove patient experience by:</a:t>
                      </a:r>
                    </a:p>
                    <a:p>
                      <a:pPr marL="171450" lvl="0" indent="-171450">
                        <a:buFont typeface="Arial" panose="020B0604020202020204" pitchFamily="34" charset="0"/>
                        <a:buChar char="•"/>
                      </a:pPr>
                      <a:r>
                        <a:rPr lang="en-GB" sz="800" b="0" dirty="0">
                          <a:latin typeface="Arial" panose="020B0604020202020204" pitchFamily="34" charset="0"/>
                          <a:cs typeface="Arial" panose="020B0604020202020204" pitchFamily="34" charset="0"/>
                        </a:rPr>
                        <a:t>responding  to the needs of people from protected characteristics groups</a:t>
                      </a:r>
                    </a:p>
                    <a:p>
                      <a:pPr marL="171450" lvl="0" indent="-171450">
                        <a:buFont typeface="Arial" panose="020B0604020202020204" pitchFamily="34" charset="0"/>
                        <a:buChar char="•"/>
                      </a:pPr>
                      <a:r>
                        <a:rPr lang="en-GB" sz="800" b="0" dirty="0">
                          <a:latin typeface="Arial" panose="020B0604020202020204" pitchFamily="34" charset="0"/>
                          <a:cs typeface="Arial" panose="020B0604020202020204" pitchFamily="34" charset="0"/>
                        </a:rPr>
                        <a:t>implementing  “Time to Care”. </a:t>
                      </a:r>
                    </a:p>
                    <a:p>
                      <a:pPr marL="171450" lvl="0" indent="-171450">
                        <a:buFont typeface="Arial" panose="020B0604020202020204" pitchFamily="34" charset="0"/>
                        <a:buChar char="•"/>
                      </a:pPr>
                      <a:r>
                        <a:rPr lang="en-GB" sz="800" b="0" dirty="0">
                          <a:latin typeface="Arial" panose="020B0604020202020204" pitchFamily="34" charset="0"/>
                          <a:cs typeface="Arial" panose="020B0604020202020204" pitchFamily="34" charset="0"/>
                        </a:rPr>
                        <a:t>achieving patient safety metrics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baseline="0" dirty="0">
                          <a:solidFill>
                            <a:schemeClr val="tx1"/>
                          </a:solidFill>
                          <a:latin typeface="Arial" panose="020B0604020202020204" pitchFamily="34" charset="0"/>
                          <a:cs typeface="Arial" panose="020B0604020202020204" pitchFamily="34" charset="0"/>
                        </a:rPr>
                        <a:t>(EA)</a:t>
                      </a:r>
                      <a:endParaRPr lang="en-GB" sz="800" b="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0" dirty="0">
                        <a:solidFill>
                          <a:schemeClr val="tx1"/>
                        </a:solidFill>
                        <a:latin typeface="Arial" panose="020B0604020202020204" pitchFamily="34" charset="0"/>
                        <a:cs typeface="Arial" panose="020B0604020202020204" pitchFamily="34" charset="0"/>
                      </a:endParaRPr>
                    </a:p>
                  </a:txBody>
                  <a:tcPr marL="68577" marR="68577" marT="34295" marB="34295">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kern="1200" dirty="0">
                          <a:solidFill>
                            <a:schemeClr val="dk1"/>
                          </a:solidFill>
                          <a:effectLst/>
                          <a:latin typeface="Arial" panose="020B0604020202020204" pitchFamily="34" charset="0"/>
                          <a:ea typeface="+mn-ea"/>
                          <a:cs typeface="Arial" panose="020B0604020202020204" pitchFamily="34" charset="0"/>
                        </a:rPr>
                        <a:t>Roll out our Leading One Culture of Care and Management Essentials programme to support managers to successfully lead their teams. (SD)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0" dirty="0">
                        <a:solidFill>
                          <a:srgbClr val="FF0000"/>
                        </a:solidFill>
                        <a:latin typeface="Arial" panose="020B0604020202020204" pitchFamily="34" charset="0"/>
                        <a:cs typeface="Arial" panose="020B0604020202020204" pitchFamily="34" charset="0"/>
                      </a:endParaRPr>
                    </a:p>
                  </a:txBody>
                  <a:tcPr marL="68577" marR="68577" marT="34295" marB="34295">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dirty="0">
                          <a:latin typeface="Arial" panose="020B0604020202020204" pitchFamily="34" charset="0"/>
                          <a:cs typeface="Arial" panose="020B0604020202020204" pitchFamily="34" charset="0"/>
                        </a:rPr>
                        <a:t>Trust Board approval of a 10 year sustainability plan to support reduction in the Trust’s carbon footprint. (SS)</a:t>
                      </a:r>
                    </a:p>
                  </a:txBody>
                  <a:tcPr marL="68577" marR="68577" marT="34295" marB="34295">
                    <a:solidFill>
                      <a:schemeClr val="accent5">
                        <a:lumMod val="40000"/>
                        <a:lumOff val="60000"/>
                      </a:schemeClr>
                    </a:solidFill>
                  </a:tcPr>
                </a:tc>
                <a:extLst>
                  <a:ext uri="{0D108BD9-81ED-4DB2-BD59-A6C34878D82A}">
                    <a16:rowId xmlns:a16="http://schemas.microsoft.com/office/drawing/2014/main" xmlns="" val="10006"/>
                  </a:ext>
                </a:extLst>
              </a:tr>
              <a:tr h="732307">
                <a:tc vMerge="1">
                  <a:txBody>
                    <a:bodyPr/>
                    <a:lstStyle/>
                    <a:p>
                      <a:pPr algn="ctr"/>
                      <a:endParaRPr lang="en-GB" sz="1600"/>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dirty="0"/>
                        <a:t>Trust Board approval of a 10 year digital strategy supported by an agreed programme of work and milestones. (MG)</a:t>
                      </a:r>
                    </a:p>
                    <a:p>
                      <a:endParaRPr lang="en-GB" sz="800" b="0" dirty="0">
                        <a:solidFill>
                          <a:srgbClr val="FF0000"/>
                        </a:solidFill>
                      </a:endParaRPr>
                    </a:p>
                  </a:txBody>
                  <a:tcPr marL="68577" marR="68577" marT="34295" marB="34295">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dirty="0">
                          <a:latin typeface="Arial" panose="020B0604020202020204" pitchFamily="34" charset="0"/>
                          <a:cs typeface="Arial" panose="020B0604020202020204" pitchFamily="34" charset="0"/>
                        </a:rPr>
                        <a:t>Develop an outcome based performance framework and deliver against key metrics. (HB)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0" dirty="0">
                        <a:latin typeface="Arial" panose="020B0604020202020204" pitchFamily="34" charset="0"/>
                        <a:cs typeface="Arial" panose="020B0604020202020204" pitchFamily="34" charset="0"/>
                      </a:endParaRPr>
                    </a:p>
                  </a:txBody>
                  <a:tcPr marL="68577" marR="68577" marT="34295" marB="34295">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kern="1200" dirty="0">
                          <a:solidFill>
                            <a:schemeClr val="dk1"/>
                          </a:solidFill>
                          <a:effectLst/>
                          <a:latin typeface="Arial" panose="020B0604020202020204" pitchFamily="34" charset="0"/>
                          <a:ea typeface="+mn-ea"/>
                          <a:cs typeface="Arial" panose="020B0604020202020204" pitchFamily="34" charset="0"/>
                        </a:rPr>
                        <a:t>Develop an approach to inclusive recruitment panels and assessment processes to ensure a senior management team that reflects the diversity of the workforce. (SD)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0" kern="1200" dirty="0">
                        <a:solidFill>
                          <a:srgbClr val="FF0000"/>
                        </a:solidFill>
                        <a:effectLst/>
                        <a:latin typeface="Arial" panose="020B0604020202020204" pitchFamily="34" charset="0"/>
                        <a:ea typeface="+mn-ea"/>
                        <a:cs typeface="Arial" panose="020B0604020202020204" pitchFamily="34" charset="0"/>
                      </a:endParaRPr>
                    </a:p>
                  </a:txBody>
                  <a:tcPr marL="68577" marR="68577" marT="34295" marB="34295">
                    <a:solidFill>
                      <a:schemeClr val="accent6">
                        <a:lumMod val="40000"/>
                        <a:lumOff val="60000"/>
                      </a:schemeClr>
                    </a:solidFill>
                  </a:tcPr>
                </a:tc>
                <a:tc>
                  <a:txBody>
                    <a:bodyPr/>
                    <a:lstStyle/>
                    <a:p>
                      <a:r>
                        <a:rPr lang="en-GB" sz="800" b="0" dirty="0">
                          <a:solidFill>
                            <a:schemeClr val="tx1"/>
                          </a:solidFill>
                          <a:latin typeface="Arial" panose="020B0604020202020204" pitchFamily="34" charset="0"/>
                          <a:cs typeface="Arial" panose="020B0604020202020204" pitchFamily="34" charset="0"/>
                        </a:rPr>
                        <a:t>Collaborate with partners across West Yorkshire and in place to deliver resilient system plans. (AB)</a:t>
                      </a:r>
                    </a:p>
                  </a:txBody>
                  <a:tcPr marL="68577" marR="68577" marT="34295" marB="34295">
                    <a:lnB w="12700" cap="flat" cmpd="sng" algn="ctr">
                      <a:no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xmlns="" val="10007"/>
                  </a:ext>
                </a:extLst>
              </a:tr>
              <a:tr h="844493">
                <a:tc vMerge="1">
                  <a:txBody>
                    <a:bodyPr/>
                    <a:lstStyle/>
                    <a:p>
                      <a:pPr algn="ctr"/>
                      <a:endParaRPr lang="en-GB" sz="1200" dirty="0">
                        <a:solidFill>
                          <a:schemeClr val="bg1"/>
                        </a:solidFill>
                      </a:endParaRPr>
                    </a:p>
                  </a:txBody>
                  <a:tcPr marL="68577" marR="68577" marT="34295" marB="34295"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dirty="0">
                          <a:solidFill>
                            <a:schemeClr val="tx1"/>
                          </a:solidFill>
                        </a:rPr>
                        <a:t>Use population health data to inform actions to address health inequalities in the communities we serve. (OW)</a:t>
                      </a:r>
                      <a:endParaRPr lang="en-GB" sz="800" b="0" dirty="0">
                        <a:solidFill>
                          <a:srgbClr val="FF0000"/>
                        </a:solidFill>
                      </a:endParaRPr>
                    </a:p>
                    <a:p>
                      <a:endParaRPr lang="en-GB" sz="800" b="0" dirty="0">
                        <a:solidFill>
                          <a:srgbClr val="FF0000"/>
                        </a:solidFill>
                      </a:endParaRPr>
                    </a:p>
                  </a:txBody>
                  <a:tcPr marL="68577" marR="68577" marT="34295" marB="34295">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dirty="0">
                          <a:latin typeface="Arial" panose="020B0604020202020204" pitchFamily="34" charset="0"/>
                          <a:cs typeface="Arial" panose="020B0604020202020204" pitchFamily="34" charset="0"/>
                        </a:rPr>
                        <a:t>Deliver the actions in the Trust’s 2020/21 Health and Safety Plan. (SD)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0" dirty="0">
                        <a:latin typeface="Arial" panose="020B0604020202020204" pitchFamily="34" charset="0"/>
                        <a:cs typeface="Arial" panose="020B0604020202020204" pitchFamily="34" charset="0"/>
                      </a:endParaRPr>
                    </a:p>
                  </a:txBody>
                  <a:tcPr marL="68577" marR="68577" marT="34295" marB="34295">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kern="1200" dirty="0">
                          <a:solidFill>
                            <a:schemeClr val="dk1"/>
                          </a:solidFill>
                          <a:effectLst/>
                          <a:latin typeface="Arial" panose="020B0604020202020204" pitchFamily="34" charset="0"/>
                          <a:ea typeface="+mn-ea"/>
                          <a:cs typeface="Arial" panose="020B0604020202020204" pitchFamily="34" charset="0"/>
                        </a:rPr>
                        <a:t>Assign a wellbeing champion to each Ward/Department/Service to improve our health and wellbeing of colleagues, resulting in an improved health and wellbeing score in the annual staff survey. (SD)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0" kern="1200" dirty="0">
                        <a:solidFill>
                          <a:srgbClr val="FF0000"/>
                        </a:solidFill>
                        <a:effectLst/>
                        <a:latin typeface="Arial" panose="020B0604020202020204" pitchFamily="34" charset="0"/>
                        <a:ea typeface="+mn-ea"/>
                        <a:cs typeface="Arial" panose="020B0604020202020204" pitchFamily="34" charset="0"/>
                      </a:endParaRPr>
                    </a:p>
                  </a:txBody>
                  <a:tcPr marL="68577" marR="68577" marT="34295" marB="34295">
                    <a:lnR w="12700" cmpd="sng">
                      <a:noFill/>
                    </a:lnR>
                    <a:solidFill>
                      <a:schemeClr val="accent6">
                        <a:lumMod val="40000"/>
                        <a:lumOff val="60000"/>
                      </a:schemeClr>
                    </a:solidFill>
                  </a:tcPr>
                </a:tc>
                <a:tc>
                  <a:txBody>
                    <a:bodyPr/>
                    <a:lstStyle/>
                    <a:p>
                      <a:endParaRPr lang="en-GB" sz="800" b="0" dirty="0">
                        <a:solidFill>
                          <a:schemeClr val="tx1"/>
                        </a:solidFill>
                      </a:endParaRPr>
                    </a:p>
                  </a:txBody>
                  <a:tcPr marL="68577" marR="68577" marT="34295" marB="34295">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544463117"/>
                  </a:ext>
                </a:extLst>
              </a:tr>
            </a:tbl>
          </a:graphicData>
        </a:graphic>
      </p:graphicFrame>
    </p:spTree>
    <p:extLst>
      <p:ext uri="{BB962C8B-B14F-4D97-AF65-F5344CB8AC3E}">
        <p14:creationId xmlns:p14="http://schemas.microsoft.com/office/powerpoint/2010/main" val="1641070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A1D1304072F6B4EAEFC27F4567B069A" ma:contentTypeVersion="4" ma:contentTypeDescription="Create a new document." ma:contentTypeScope="" ma:versionID="1260981ca9bee0d58c9ad26ea2957fda">
  <xsd:schema xmlns:xsd="http://www.w3.org/2001/XMLSchema" xmlns:xs="http://www.w3.org/2001/XMLSchema" xmlns:p="http://schemas.microsoft.com/office/2006/metadata/properties" xmlns:ns2="a4195a7f-e206-4473-ac50-fa5963a6f1ed" targetNamespace="http://schemas.microsoft.com/office/2006/metadata/properties" ma:root="true" ma:fieldsID="fb85cfdb7c753b381a83795120d0c8a1" ns2:_="">
    <xsd:import namespace="a4195a7f-e206-4473-ac50-fa5963a6f1e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195a7f-e206-4473-ac50-fa5963a6f1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D67759-4DDC-47AD-B21E-562F934DD020}">
  <ds:schemaRefs>
    <ds:schemaRef ds:uri="http://www.w3.org/XML/1998/namespace"/>
    <ds:schemaRef ds:uri="http://purl.org/dc/dcmitype/"/>
    <ds:schemaRef ds:uri="http://purl.org/dc/elements/1.1/"/>
    <ds:schemaRef ds:uri="http://schemas.openxmlformats.org/package/2006/metadata/core-properties"/>
    <ds:schemaRef ds:uri="http://schemas.microsoft.com/office/2006/metadata/properties"/>
    <ds:schemaRef ds:uri="http://schemas.microsoft.com/office/2006/documentManagement/types"/>
    <ds:schemaRef ds:uri="a4195a7f-e206-4473-ac50-fa5963a6f1ed"/>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8AEB7B6E-5327-4EA9-824B-436DAB076141}">
  <ds:schemaRefs>
    <ds:schemaRef ds:uri="http://schemas.microsoft.com/sharepoint/v3/contenttype/forms"/>
  </ds:schemaRefs>
</ds:datastoreItem>
</file>

<file path=customXml/itemProps3.xml><?xml version="1.0" encoding="utf-8"?>
<ds:datastoreItem xmlns:ds="http://schemas.openxmlformats.org/officeDocument/2006/customXml" ds:itemID="{59FC6079-C214-4562-B86E-39B4A3447B2C}">
  <ds:schemaRefs>
    <ds:schemaRef ds:uri="a4195a7f-e206-4473-ac50-fa5963a6f1e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245</TotalTime>
  <Words>503</Words>
  <Application>Microsoft Office PowerPoint</Application>
  <PresentationFormat>Custom</PresentationFormat>
  <Paragraphs>33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Basford</dc:creator>
  <cp:lastModifiedBy>jacqui.booth</cp:lastModifiedBy>
  <cp:revision>14</cp:revision>
  <dcterms:created xsi:type="dcterms:W3CDTF">2020-02-10T14:50:45Z</dcterms:created>
  <dcterms:modified xsi:type="dcterms:W3CDTF">2020-07-20T09:09:41Z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0x0101008A1D1304072F6B4EAEFC27F4567B069A</vt:lpwstr>
  </property>
</Properties>
</file>