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3060700" cy="1981200"/>
  <p:notesSz cx="3060700" cy="198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>
      <p:cViewPr varScale="1">
        <p:scale>
          <a:sx n="265" d="100"/>
          <a:sy n="265" d="100"/>
        </p:scale>
        <p:origin x="1459" y="1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9552" y="614172"/>
            <a:ext cx="2601595" cy="416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9105" y="1109472"/>
            <a:ext cx="214249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3035" y="455676"/>
            <a:ext cx="1331404" cy="1307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76260" y="455676"/>
            <a:ext cx="1331404" cy="1307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300" y="335183"/>
            <a:ext cx="50165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rgbClr val="231F20"/>
                </a:solidFill>
                <a:latin typeface="Raleway-Black"/>
                <a:cs typeface="Raleway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300" y="464215"/>
            <a:ext cx="2823210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1" i="0">
                <a:solidFill>
                  <a:srgbClr val="231F20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0638" y="1842516"/>
            <a:ext cx="979424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3035" y="1842516"/>
            <a:ext cx="703961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203704" y="1842516"/>
            <a:ext cx="703961" cy="9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t.nhs.uk/patients-visitors/patient-initiated-follow-ups-pifu" TargetMode="External"/><Relationship Id="rId2" Type="http://schemas.openxmlformats.org/officeDocument/2006/relationships/hyperlink" Target="https://www.cht.nhs.uk/services/clinical-services/haematolog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96" y="72009"/>
            <a:ext cx="2916555" cy="1846580"/>
            <a:chOff x="71996" y="72009"/>
            <a:chExt cx="2916555" cy="1846580"/>
          </a:xfrm>
        </p:grpSpPr>
        <p:sp>
          <p:nvSpPr>
            <p:cNvPr id="3" name="object 3"/>
            <p:cNvSpPr/>
            <p:nvPr/>
          </p:nvSpPr>
          <p:spPr>
            <a:xfrm>
              <a:off x="71996" y="72009"/>
              <a:ext cx="2916555" cy="1846580"/>
            </a:xfrm>
            <a:custGeom>
              <a:avLst/>
              <a:gdLst/>
              <a:ahLst/>
              <a:cxnLst/>
              <a:rect l="l" t="t" r="r" b="b"/>
              <a:pathLst>
                <a:path w="2916555" h="1846580">
                  <a:moveTo>
                    <a:pt x="2915996" y="0"/>
                  </a:moveTo>
                  <a:lnTo>
                    <a:pt x="0" y="0"/>
                  </a:lnTo>
                  <a:lnTo>
                    <a:pt x="0" y="1846148"/>
                  </a:lnTo>
                  <a:lnTo>
                    <a:pt x="2915996" y="1846148"/>
                  </a:lnTo>
                  <a:lnTo>
                    <a:pt x="2915996" y="0"/>
                  </a:lnTo>
                  <a:close/>
                </a:path>
              </a:pathLst>
            </a:custGeom>
            <a:solidFill>
              <a:srgbClr val="0071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96" y="126004"/>
              <a:ext cx="1480768" cy="17037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3999" y="128054"/>
              <a:ext cx="909886" cy="2319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300" y="574973"/>
            <a:ext cx="1489710" cy="4876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270"/>
              </a:spcBef>
            </a:pPr>
            <a:r>
              <a:rPr sz="1100" spc="-85" dirty="0">
                <a:solidFill>
                  <a:srgbClr val="FFFFFF"/>
                </a:solidFill>
                <a:latin typeface="Raleway-Heavy"/>
                <a:cs typeface="Raleway-Heavy"/>
              </a:rPr>
              <a:t>Y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our</a:t>
            </a:r>
            <a:r>
              <a:rPr sz="1100" spc="-25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Pa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tient Initi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t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ed  </a:t>
            </a:r>
            <a:r>
              <a:rPr sz="1100" spc="-15" dirty="0">
                <a:solidFill>
                  <a:srgbClr val="FFFFFF"/>
                </a:solidFill>
                <a:latin typeface="Raleway-Heavy"/>
                <a:cs typeface="Raleway-Heavy"/>
              </a:rPr>
              <a:t>Follow 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Up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(PIFU) </a:t>
            </a:r>
            <a:r>
              <a:rPr sz="1100" spc="5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Guide</a:t>
            </a:r>
            <a:r>
              <a:rPr sz="1100" spc="-10" dirty="0">
                <a:solidFill>
                  <a:srgbClr val="FFFFFF"/>
                </a:solidFill>
                <a:latin typeface="Raleway-Heavy"/>
                <a:cs typeface="Raleway-Heavy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Raleway-Heavy"/>
                <a:cs typeface="Raleway-Heavy"/>
              </a:rPr>
              <a:t>Card </a:t>
            </a:r>
            <a:r>
              <a:rPr sz="1100" dirty="0">
                <a:solidFill>
                  <a:srgbClr val="FFFFFF"/>
                </a:solidFill>
                <a:latin typeface="Raleway-Heavy"/>
                <a:cs typeface="Raleway-Heavy"/>
              </a:rPr>
              <a:t>for:</a:t>
            </a:r>
            <a:endParaRPr sz="1100" dirty="0">
              <a:latin typeface="Raleway-Heavy"/>
              <a:cs typeface="Raleway-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4299" y="1102562"/>
            <a:ext cx="1661795" cy="2481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GB" sz="1400" b="1" spc="-5" dirty="0">
                <a:solidFill>
                  <a:srgbClr val="FFFFFF"/>
                </a:solidFill>
                <a:latin typeface="Raleway-Black"/>
                <a:cs typeface="Raleway-Black"/>
              </a:rPr>
              <a:t>Haematology</a:t>
            </a:r>
            <a:endParaRPr sz="1400" dirty="0">
              <a:latin typeface="Raleway"/>
              <a:cs typeface="Raleway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EE0949-BFB1-B448-9CEF-A92E40CB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282" y="602719"/>
            <a:ext cx="952118" cy="1073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Contact: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4300" y="464215"/>
            <a:ext cx="2823210" cy="13490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have developed symptoms which you feel may be related to </a:t>
            </a:r>
            <a:r>
              <a:rPr lang="en-GB" sz="8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</a:t>
            </a:r>
            <a:r>
              <a:rPr lang="en-GB" sz="8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haematological condition and you would like to be seen by a clinician; Please contact.</a:t>
            </a:r>
          </a:p>
          <a:p>
            <a:r>
              <a:rPr lang="en-GB" sz="800" b="0" spc="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800" b="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b="0" spc="15" dirty="0">
                <a:latin typeface="Arial" panose="020B0604020202020204" pitchFamily="34" charset="0"/>
                <a:cs typeface="Arial" panose="020B0604020202020204" pitchFamily="34" charset="0"/>
              </a:rPr>
              <a:t>Appointments</a:t>
            </a:r>
            <a:r>
              <a:rPr lang="en-GB" sz="800" b="0" spc="10" dirty="0">
                <a:latin typeface="Arial" panose="020B0604020202020204" pitchFamily="34" charset="0"/>
                <a:cs typeface="Arial" panose="020B0604020202020204" pitchFamily="34" charset="0"/>
              </a:rPr>
              <a:t> centre</a:t>
            </a:r>
            <a:r>
              <a:rPr lang="en-GB" sz="800" b="0" spc="15" dirty="0">
                <a:latin typeface="Arial" panose="020B0604020202020204" pitchFamily="34" charset="0"/>
                <a:cs typeface="Arial" panose="020B0604020202020204" pitchFamily="34" charset="0"/>
              </a:rPr>
              <a:t> (01484</a:t>
            </a:r>
            <a:r>
              <a:rPr lang="en-GB" sz="800" b="0" spc="10" dirty="0">
                <a:latin typeface="Arial" panose="020B0604020202020204" pitchFamily="34" charset="0"/>
                <a:cs typeface="Arial" panose="020B0604020202020204" pitchFamily="34" charset="0"/>
              </a:rPr>
              <a:t> 355370)</a:t>
            </a:r>
          </a:p>
          <a:p>
            <a:pPr marL="12700">
              <a:spcBef>
                <a:spcPts val="130"/>
              </a:spcBef>
            </a:pPr>
            <a:r>
              <a:rPr lang="en-GB" sz="850" spc="15" dirty="0">
                <a:latin typeface="Raleway-Black"/>
                <a:ea typeface="+mj-ea"/>
              </a:rPr>
              <a:t>Useful Resources.</a:t>
            </a:r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r>
              <a:rPr lang="en-GB" b="0" spc="1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https://www.cht.nhs.uk/services/clinical-services/haematology/</a:t>
            </a:r>
            <a:endParaRPr lang="en-GB" b="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lang="en-GB" b="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lang="en-GB" spc="10" dirty="0">
              <a:hlinkClick r:id="rId3"/>
            </a:endParaRPr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lang="en-GB" spc="10" dirty="0">
              <a:hlinkClick r:id="rId3"/>
            </a:endParaRPr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lang="en-GB" spc="10" dirty="0"/>
          </a:p>
          <a:p>
            <a:pPr marL="12700" marR="5080">
              <a:lnSpc>
                <a:spcPct val="105100"/>
              </a:lnSpc>
              <a:spcBef>
                <a:spcPts val="95"/>
              </a:spcBef>
            </a:pPr>
            <a:endParaRPr lang="en-GB" spc="10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6829" y="126009"/>
            <a:ext cx="937055" cy="23437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6000" y="125961"/>
            <a:ext cx="657225" cy="175895"/>
            <a:chOff x="126000" y="125961"/>
            <a:chExt cx="657225" cy="17589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000" y="125961"/>
              <a:ext cx="653985" cy="1549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9485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072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2521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E932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003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EE7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038" y="293116"/>
              <a:ext cx="73660" cy="8255"/>
            </a:xfrm>
            <a:custGeom>
              <a:avLst/>
              <a:gdLst/>
              <a:ahLst/>
              <a:cxnLst/>
              <a:rect l="l" t="t" r="r" b="b"/>
              <a:pathLst>
                <a:path w="73659" h="8254">
                  <a:moveTo>
                    <a:pt x="73482" y="0"/>
                  </a:moveTo>
                  <a:lnTo>
                    <a:pt x="0" y="0"/>
                  </a:lnTo>
                  <a:lnTo>
                    <a:pt x="0" y="8153"/>
                  </a:lnTo>
                  <a:lnTo>
                    <a:pt x="73482" y="8153"/>
                  </a:lnTo>
                  <a:lnTo>
                    <a:pt x="73482" y="0"/>
                  </a:lnTo>
                  <a:close/>
                </a:path>
              </a:pathLst>
            </a:custGeom>
            <a:solidFill>
              <a:srgbClr val="06A6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BC9BBC8-49AD-4A22-AD01-8FA476402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19" y="1278071"/>
            <a:ext cx="371819" cy="3679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70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Raleway</vt:lpstr>
      <vt:lpstr>Raleway-Black</vt:lpstr>
      <vt:lpstr>Raleway-Heavy</vt:lpstr>
      <vt:lpstr>Office Theme</vt:lpstr>
      <vt:lpstr>Your Patient Initiated  Follow Up (PIFU)  Guide Card for: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Patient Initiated  Follow Up (PIFU)  Guide Card for:</dc:title>
  <cp:lastModifiedBy>Clare Ledgard</cp:lastModifiedBy>
  <cp:revision>4</cp:revision>
  <dcterms:created xsi:type="dcterms:W3CDTF">2021-12-08T14:57:49Z</dcterms:created>
  <dcterms:modified xsi:type="dcterms:W3CDTF">2022-03-25T11:19:44Z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17.0 (Macintosh)</vt:lpwstr>
  </property>
  <property fmtid="{D5CDD505-2E9C-101B-9397-08002B2CF9AE}" pid="4" name="LastSaved">
    <vt:filetime>2021-12-08T00:00:00Z</vt:filetime>
  </property>
</Properties>
</file>