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</p:sldIdLst>
  <p:sldSz cx="3060700" cy="1981200"/>
  <p:notesSz cx="3060700" cy="198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62"/>
  </p:normalViewPr>
  <p:slideViewPr>
    <p:cSldViewPr>
      <p:cViewPr varScale="1">
        <p:scale>
          <a:sx n="265" d="100"/>
          <a:sy n="265" d="100"/>
        </p:scale>
        <p:origin x="1459" y="1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29552" y="614172"/>
            <a:ext cx="2601595" cy="41605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459105" y="1109472"/>
            <a:ext cx="2142490" cy="495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50" b="1" i="0">
                <a:solidFill>
                  <a:srgbClr val="231F20"/>
                </a:solidFill>
                <a:latin typeface="Raleway-Black"/>
                <a:cs typeface="Raleway-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650" b="1" i="0">
                <a:solidFill>
                  <a:srgbClr val="231F20"/>
                </a:solidFill>
                <a:latin typeface="Raleway"/>
                <a:cs typeface="Raleway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50" b="1" i="0">
                <a:solidFill>
                  <a:srgbClr val="231F20"/>
                </a:solidFill>
                <a:latin typeface="Raleway-Black"/>
                <a:cs typeface="Raleway-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53035" y="455676"/>
            <a:ext cx="1331404" cy="13075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576260" y="455676"/>
            <a:ext cx="1331404" cy="13075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3/7/2022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50" b="1" i="0">
                <a:solidFill>
                  <a:srgbClr val="231F20"/>
                </a:solidFill>
                <a:latin typeface="Raleway-Black"/>
                <a:cs typeface="Raleway-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3/7/2022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3/7/2022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4300" y="335183"/>
            <a:ext cx="501650" cy="1600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50" b="1" i="0">
                <a:solidFill>
                  <a:srgbClr val="231F20"/>
                </a:solidFill>
                <a:latin typeface="Raleway-Black"/>
                <a:cs typeface="Raleway-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4300" y="464215"/>
            <a:ext cx="2823210" cy="130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50" b="1" i="0">
                <a:solidFill>
                  <a:srgbClr val="231F20"/>
                </a:solidFill>
                <a:latin typeface="Raleway"/>
                <a:cs typeface="Raleway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040638" y="1842516"/>
            <a:ext cx="979424" cy="990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53035" y="1842516"/>
            <a:ext cx="703961" cy="990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2203704" y="1842516"/>
            <a:ext cx="703961" cy="990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eliac.org.uk/home/" TargetMode="External"/><Relationship Id="rId7" Type="http://schemas.openxmlformats.org/officeDocument/2006/relationships/image" Target="../media/image6.png"/><Relationship Id="rId2" Type="http://schemas.openxmlformats.org/officeDocument/2006/relationships/hyperlink" Target="mailto:cah-tr.gastrodietitians@nhs.net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s://www.cht.nhs.uk/services/clinical-services/nutrition-and-dietetic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1996" y="72009"/>
            <a:ext cx="2916555" cy="1846580"/>
            <a:chOff x="71996" y="72009"/>
            <a:chExt cx="2916555" cy="1846580"/>
          </a:xfrm>
        </p:grpSpPr>
        <p:sp>
          <p:nvSpPr>
            <p:cNvPr id="3" name="object 3"/>
            <p:cNvSpPr/>
            <p:nvPr/>
          </p:nvSpPr>
          <p:spPr>
            <a:xfrm>
              <a:off x="71996" y="72009"/>
              <a:ext cx="2916555" cy="1846580"/>
            </a:xfrm>
            <a:custGeom>
              <a:avLst/>
              <a:gdLst/>
              <a:ahLst/>
              <a:cxnLst/>
              <a:rect l="l" t="t" r="r" b="b"/>
              <a:pathLst>
                <a:path w="2916555" h="1846580">
                  <a:moveTo>
                    <a:pt x="2915996" y="0"/>
                  </a:moveTo>
                  <a:lnTo>
                    <a:pt x="0" y="0"/>
                  </a:lnTo>
                  <a:lnTo>
                    <a:pt x="0" y="1846148"/>
                  </a:lnTo>
                  <a:lnTo>
                    <a:pt x="2915996" y="1846148"/>
                  </a:lnTo>
                  <a:lnTo>
                    <a:pt x="2915996" y="0"/>
                  </a:lnTo>
                  <a:close/>
                </a:path>
              </a:pathLst>
            </a:custGeom>
            <a:solidFill>
              <a:srgbClr val="0071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996" y="126004"/>
              <a:ext cx="1480768" cy="170371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33999" y="128054"/>
              <a:ext cx="909886" cy="231946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03300" y="574973"/>
            <a:ext cx="1489710" cy="487680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 marR="5080">
              <a:lnSpc>
                <a:spcPts val="1160"/>
              </a:lnSpc>
              <a:spcBef>
                <a:spcPts val="270"/>
              </a:spcBef>
            </a:pPr>
            <a:r>
              <a:rPr sz="1100" spc="-85" dirty="0">
                <a:solidFill>
                  <a:srgbClr val="FFFFFF"/>
                </a:solidFill>
                <a:latin typeface="Raleway-Heavy"/>
                <a:cs typeface="Raleway-Heavy"/>
              </a:rPr>
              <a:t>Y</a:t>
            </a:r>
            <a:r>
              <a:rPr sz="1100" dirty="0">
                <a:solidFill>
                  <a:srgbClr val="FFFFFF"/>
                </a:solidFill>
                <a:latin typeface="Raleway-Heavy"/>
                <a:cs typeface="Raleway-Heavy"/>
              </a:rPr>
              <a:t>our</a:t>
            </a:r>
            <a:r>
              <a:rPr sz="1100" spc="-25" dirty="0">
                <a:solidFill>
                  <a:srgbClr val="FFFFFF"/>
                </a:solidFill>
                <a:latin typeface="Raleway-Heavy"/>
                <a:cs typeface="Raleway-Heavy"/>
              </a:rPr>
              <a:t> </a:t>
            </a:r>
            <a:r>
              <a:rPr sz="1100" spc="-15" dirty="0">
                <a:solidFill>
                  <a:srgbClr val="FFFFFF"/>
                </a:solidFill>
                <a:latin typeface="Raleway-Heavy"/>
                <a:cs typeface="Raleway-Heavy"/>
              </a:rPr>
              <a:t>Pa</a:t>
            </a:r>
            <a:r>
              <a:rPr sz="1100" dirty="0">
                <a:solidFill>
                  <a:srgbClr val="FFFFFF"/>
                </a:solidFill>
                <a:latin typeface="Raleway-Heavy"/>
                <a:cs typeface="Raleway-Heavy"/>
              </a:rPr>
              <a:t>tient Initi</a:t>
            </a:r>
            <a:r>
              <a:rPr sz="1100" spc="-15" dirty="0">
                <a:solidFill>
                  <a:srgbClr val="FFFFFF"/>
                </a:solidFill>
                <a:latin typeface="Raleway-Heavy"/>
                <a:cs typeface="Raleway-Heavy"/>
              </a:rPr>
              <a:t>a</a:t>
            </a:r>
            <a:r>
              <a:rPr sz="1100" spc="-10" dirty="0">
                <a:solidFill>
                  <a:srgbClr val="FFFFFF"/>
                </a:solidFill>
                <a:latin typeface="Raleway-Heavy"/>
                <a:cs typeface="Raleway-Heavy"/>
              </a:rPr>
              <a:t>t</a:t>
            </a:r>
            <a:r>
              <a:rPr sz="1100" dirty="0">
                <a:solidFill>
                  <a:srgbClr val="FFFFFF"/>
                </a:solidFill>
                <a:latin typeface="Raleway-Heavy"/>
                <a:cs typeface="Raleway-Heavy"/>
              </a:rPr>
              <a:t>ed  </a:t>
            </a:r>
            <a:r>
              <a:rPr sz="1100" spc="-15" dirty="0">
                <a:solidFill>
                  <a:srgbClr val="FFFFFF"/>
                </a:solidFill>
                <a:latin typeface="Raleway-Heavy"/>
                <a:cs typeface="Raleway-Heavy"/>
              </a:rPr>
              <a:t>Follow </a:t>
            </a:r>
            <a:r>
              <a:rPr sz="1100" spc="-10" dirty="0">
                <a:solidFill>
                  <a:srgbClr val="FFFFFF"/>
                </a:solidFill>
                <a:latin typeface="Raleway-Heavy"/>
                <a:cs typeface="Raleway-Heavy"/>
              </a:rPr>
              <a:t>Up </a:t>
            </a:r>
            <a:r>
              <a:rPr sz="1100" dirty="0">
                <a:solidFill>
                  <a:srgbClr val="FFFFFF"/>
                </a:solidFill>
                <a:latin typeface="Raleway-Heavy"/>
                <a:cs typeface="Raleway-Heavy"/>
              </a:rPr>
              <a:t>(PIFU) </a:t>
            </a:r>
            <a:r>
              <a:rPr sz="1100" spc="5" dirty="0">
                <a:solidFill>
                  <a:srgbClr val="FFFFFF"/>
                </a:solidFill>
                <a:latin typeface="Raleway-Heavy"/>
                <a:cs typeface="Raleway-Heavy"/>
              </a:rPr>
              <a:t> </a:t>
            </a:r>
            <a:r>
              <a:rPr sz="1100" dirty="0">
                <a:solidFill>
                  <a:srgbClr val="FFFFFF"/>
                </a:solidFill>
                <a:latin typeface="Raleway-Heavy"/>
                <a:cs typeface="Raleway-Heavy"/>
              </a:rPr>
              <a:t>Guide</a:t>
            </a:r>
            <a:r>
              <a:rPr sz="1100" spc="-10" dirty="0">
                <a:solidFill>
                  <a:srgbClr val="FFFFFF"/>
                </a:solidFill>
                <a:latin typeface="Raleway-Heavy"/>
                <a:cs typeface="Raleway-Heavy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Raleway-Heavy"/>
                <a:cs typeface="Raleway-Heavy"/>
              </a:rPr>
              <a:t>Card </a:t>
            </a:r>
            <a:r>
              <a:rPr sz="1100" dirty="0">
                <a:solidFill>
                  <a:srgbClr val="FFFFFF"/>
                </a:solidFill>
                <a:latin typeface="Raleway-Heavy"/>
                <a:cs typeface="Raleway-Heavy"/>
              </a:rPr>
              <a:t>for:</a:t>
            </a:r>
            <a:endParaRPr sz="1100" dirty="0">
              <a:latin typeface="Raleway-Heavy"/>
              <a:cs typeface="Raleway-Heavy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0EE0949-BFB1-B448-9CEF-A92E40CB76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282" y="602719"/>
            <a:ext cx="952118" cy="10731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D36286-50EB-42DC-865D-790356982980}"/>
              </a:ext>
            </a:extLst>
          </p:cNvPr>
          <p:cNvSpPr txBox="1"/>
          <p:nvPr/>
        </p:nvSpPr>
        <p:spPr>
          <a:xfrm>
            <a:off x="121475" y="1102562"/>
            <a:ext cx="152975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Coeliac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118745" y="360379"/>
            <a:ext cx="2823210" cy="151644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600" b="0" dirty="0">
                <a:latin typeface="Calibri" panose="020F0502020204030204" pitchFamily="34" charset="0"/>
              </a:rPr>
              <a:t>If you experience a flare up of your symptoms or require advice/support before your next appointment please contact;</a:t>
            </a:r>
          </a:p>
          <a:p>
            <a:r>
              <a:rPr lang="en-GB" sz="600" b="1" dirty="0"/>
              <a:t>Who to contact?</a:t>
            </a:r>
            <a:endParaRPr lang="en-GB" sz="600" dirty="0"/>
          </a:p>
          <a:p>
            <a:r>
              <a:rPr lang="en-GB" sz="600" dirty="0"/>
              <a:t>Dietetic department Calderdale royal hospital </a:t>
            </a:r>
          </a:p>
          <a:p>
            <a:r>
              <a:rPr lang="en-GB" sz="600" dirty="0"/>
              <a:t>Telephone: 01422 224267 </a:t>
            </a:r>
          </a:p>
          <a:p>
            <a:r>
              <a:rPr lang="en-GB" sz="600" dirty="0"/>
              <a:t>Email: </a:t>
            </a:r>
            <a:r>
              <a:rPr lang="en-GB" sz="600" dirty="0">
                <a:hlinkClick r:id="rId2" tooltip="Link to named page"/>
              </a:rPr>
              <a:t>cah-tr.gastrodietitians@nhs.net</a:t>
            </a:r>
            <a:endParaRPr lang="en-GB" sz="600" dirty="0"/>
          </a:p>
          <a:p>
            <a:endParaRPr lang="en-GB" sz="600" dirty="0"/>
          </a:p>
          <a:p>
            <a:r>
              <a:rPr lang="en-GB" sz="600" dirty="0"/>
              <a:t>Useful Support resources. </a:t>
            </a:r>
          </a:p>
          <a:p>
            <a:endParaRPr lang="en-GB" sz="600" dirty="0"/>
          </a:p>
          <a:p>
            <a:r>
              <a:rPr lang="en-GB" sz="600" dirty="0">
                <a:hlinkClick r:id="rId3"/>
              </a:rPr>
              <a:t>https://www.coeliac.org.uk/home/</a:t>
            </a:r>
            <a:endParaRPr lang="en-GB" sz="600" dirty="0"/>
          </a:p>
          <a:p>
            <a:endParaRPr lang="en-GB" sz="600" dirty="0"/>
          </a:p>
          <a:p>
            <a:r>
              <a:rPr lang="en-GB" sz="600" dirty="0"/>
              <a:t>CHFT resources can be accessed by the QR code to the right </a:t>
            </a:r>
          </a:p>
          <a:p>
            <a:r>
              <a:rPr lang="en-GB" sz="600" dirty="0"/>
              <a:t>Or at </a:t>
            </a:r>
            <a:r>
              <a:rPr lang="en-GB" sz="600" dirty="0">
                <a:hlinkClick r:id="rId4"/>
              </a:rPr>
              <a:t>https://www.cht.nhs.uk/services/clinical-services/nutrition-and-dietetic</a:t>
            </a:r>
            <a:endParaRPr lang="en-GB" sz="600" dirty="0"/>
          </a:p>
          <a:p>
            <a:endParaRPr lang="en-GB" dirty="0"/>
          </a:p>
          <a:p>
            <a:pPr marL="12700" marR="5080">
              <a:lnSpc>
                <a:spcPct val="105100"/>
              </a:lnSpc>
              <a:spcBef>
                <a:spcPts val="95"/>
              </a:spcBef>
            </a:pPr>
            <a:endParaRPr b="0" spc="15" dirty="0">
              <a:latin typeface="Raleway-Medium"/>
              <a:cs typeface="Raleway-Medium"/>
            </a:endParaRPr>
          </a:p>
        </p:txBody>
      </p:sp>
      <p:pic>
        <p:nvPicPr>
          <p:cNvPr id="4" name="object 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006829" y="126009"/>
            <a:ext cx="937055" cy="234370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126000" y="125961"/>
            <a:ext cx="657225" cy="175895"/>
            <a:chOff x="126000" y="125961"/>
            <a:chExt cx="657225" cy="175895"/>
          </a:xfrm>
        </p:grpSpPr>
        <p:pic>
          <p:nvPicPr>
            <p:cNvPr id="6" name="object 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6000" y="125961"/>
              <a:ext cx="653985" cy="15495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709485" y="293116"/>
              <a:ext cx="73660" cy="8255"/>
            </a:xfrm>
            <a:custGeom>
              <a:avLst/>
              <a:gdLst/>
              <a:ahLst/>
              <a:cxnLst/>
              <a:rect l="l" t="t" r="r" b="b"/>
              <a:pathLst>
                <a:path w="73659" h="8254">
                  <a:moveTo>
                    <a:pt x="73482" y="0"/>
                  </a:moveTo>
                  <a:lnTo>
                    <a:pt x="0" y="0"/>
                  </a:lnTo>
                  <a:lnTo>
                    <a:pt x="0" y="8153"/>
                  </a:lnTo>
                  <a:lnTo>
                    <a:pt x="73482" y="8153"/>
                  </a:lnTo>
                  <a:lnTo>
                    <a:pt x="73482" y="0"/>
                  </a:lnTo>
                  <a:close/>
                </a:path>
              </a:pathLst>
            </a:custGeom>
            <a:solidFill>
              <a:srgbClr val="0720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62521" y="293116"/>
              <a:ext cx="73660" cy="8255"/>
            </a:xfrm>
            <a:custGeom>
              <a:avLst/>
              <a:gdLst/>
              <a:ahLst/>
              <a:cxnLst/>
              <a:rect l="l" t="t" r="r" b="b"/>
              <a:pathLst>
                <a:path w="73659" h="8254">
                  <a:moveTo>
                    <a:pt x="73482" y="0"/>
                  </a:moveTo>
                  <a:lnTo>
                    <a:pt x="0" y="0"/>
                  </a:lnTo>
                  <a:lnTo>
                    <a:pt x="0" y="8153"/>
                  </a:lnTo>
                  <a:lnTo>
                    <a:pt x="73482" y="8153"/>
                  </a:lnTo>
                  <a:lnTo>
                    <a:pt x="73482" y="0"/>
                  </a:lnTo>
                  <a:close/>
                </a:path>
              </a:pathLst>
            </a:custGeom>
            <a:solidFill>
              <a:srgbClr val="E932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36003" y="293116"/>
              <a:ext cx="73660" cy="8255"/>
            </a:xfrm>
            <a:custGeom>
              <a:avLst/>
              <a:gdLst/>
              <a:ahLst/>
              <a:cxnLst/>
              <a:rect l="l" t="t" r="r" b="b"/>
              <a:pathLst>
                <a:path w="73659" h="8254">
                  <a:moveTo>
                    <a:pt x="73482" y="0"/>
                  </a:moveTo>
                  <a:lnTo>
                    <a:pt x="0" y="0"/>
                  </a:lnTo>
                  <a:lnTo>
                    <a:pt x="0" y="8153"/>
                  </a:lnTo>
                  <a:lnTo>
                    <a:pt x="73482" y="8153"/>
                  </a:lnTo>
                  <a:lnTo>
                    <a:pt x="73482" y="0"/>
                  </a:lnTo>
                  <a:close/>
                </a:path>
              </a:pathLst>
            </a:custGeom>
            <a:solidFill>
              <a:srgbClr val="EE7B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89038" y="293116"/>
              <a:ext cx="73660" cy="8255"/>
            </a:xfrm>
            <a:custGeom>
              <a:avLst/>
              <a:gdLst/>
              <a:ahLst/>
              <a:cxnLst/>
              <a:rect l="l" t="t" r="r" b="b"/>
              <a:pathLst>
                <a:path w="73659" h="8254">
                  <a:moveTo>
                    <a:pt x="73482" y="0"/>
                  </a:moveTo>
                  <a:lnTo>
                    <a:pt x="0" y="0"/>
                  </a:lnTo>
                  <a:lnTo>
                    <a:pt x="0" y="8153"/>
                  </a:lnTo>
                  <a:lnTo>
                    <a:pt x="73482" y="8153"/>
                  </a:lnTo>
                  <a:lnTo>
                    <a:pt x="73482" y="0"/>
                  </a:lnTo>
                  <a:close/>
                </a:path>
              </a:pathLst>
            </a:custGeom>
            <a:solidFill>
              <a:srgbClr val="06A6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8B557DD3-069F-47EF-B9AE-E3D4756049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68550" y="1066800"/>
            <a:ext cx="457200" cy="39479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31F2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</TotalTime>
  <Words>101</Words>
  <Application>Microsoft Office PowerPoint</Application>
  <PresentationFormat>Custom</PresentationFormat>
  <Paragraphs>14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Calibri</vt:lpstr>
      <vt:lpstr>Raleway</vt:lpstr>
      <vt:lpstr>Raleway-Black</vt:lpstr>
      <vt:lpstr>Raleway-Heavy</vt:lpstr>
      <vt:lpstr>Raleway-Medium</vt:lpstr>
      <vt:lpstr>Office Theme</vt:lpstr>
      <vt:lpstr>Your Patient Initiated  Follow Up (PIFU)  Guide Card for: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Patient Initiated  Follow Up (PIFU)  Guide Card for:</dc:title>
  <cp:lastModifiedBy>Clare Ledgard</cp:lastModifiedBy>
  <cp:revision>5</cp:revision>
  <dcterms:created xsi:type="dcterms:W3CDTF">2021-12-08T14:57:49Z</dcterms:created>
  <dcterms:modified xsi:type="dcterms:W3CDTF">2022-03-07T11:12:29Z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2021-12-08T00:00:00Z</vt:filetime>
  </property>
  <property fmtid="{D5CDD505-2E9C-101B-9397-08002B2CF9AE}" pid="3" name="Creator">
    <vt:lpwstr>Adobe InDesign 17.0 (Macintosh)</vt:lpwstr>
  </property>
  <property fmtid="{D5CDD505-2E9C-101B-9397-08002B2CF9AE}" pid="4" name="LastSaved">
    <vt:filetime>2021-12-08T00:00:00Z</vt:filetime>
  </property>
</Properties>
</file>