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2" r:id="rId4"/>
    <p:sldId id="258" r:id="rId5"/>
    <p:sldId id="265" r:id="rId6"/>
    <p:sldId id="266" r:id="rId7"/>
    <p:sldId id="261" r:id="rId8"/>
    <p:sldId id="264" r:id="rId9"/>
    <p:sldId id="259" r:id="rId10"/>
    <p:sldId id="260"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AE02"/>
    <a:srgbClr val="53F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1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4FE513-2CD7-4F5F-BF6D-7B2A99BAA05F}" type="datetimeFigureOut">
              <a:rPr lang="en-GB" smtClean="0"/>
              <a:t>27/05/2016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BF7A22-8BB4-4FC1-8FEB-350B498D6E80}" type="slidenum">
              <a:rPr lang="en-GB" smtClean="0"/>
              <a:t>‹#›</a:t>
            </a:fld>
            <a:endParaRPr lang="en-GB"/>
          </a:p>
        </p:txBody>
      </p:sp>
    </p:spTree>
    <p:extLst>
      <p:ext uri="{BB962C8B-B14F-4D97-AF65-F5344CB8AC3E}">
        <p14:creationId xmlns:p14="http://schemas.microsoft.com/office/powerpoint/2010/main" val="668436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BF7A22-8BB4-4FC1-8FEB-350B498D6E80}" type="slidenum">
              <a:rPr lang="en-GB" smtClean="0"/>
              <a:t>10</a:t>
            </a:fld>
            <a:endParaRPr lang="en-GB"/>
          </a:p>
        </p:txBody>
      </p:sp>
    </p:spTree>
    <p:extLst>
      <p:ext uri="{BB962C8B-B14F-4D97-AF65-F5344CB8AC3E}">
        <p14:creationId xmlns:p14="http://schemas.microsoft.com/office/powerpoint/2010/main" val="230518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13C766-C32B-41F4-8388-C89F3AE9970C}"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0A3FD-E97B-4431-A086-A39E236ADC66}" type="slidenum">
              <a:rPr lang="en-GB" smtClean="0"/>
              <a:t>‹#›</a:t>
            </a:fld>
            <a:endParaRPr lang="en-GB"/>
          </a:p>
        </p:txBody>
      </p:sp>
    </p:spTree>
    <p:extLst>
      <p:ext uri="{BB962C8B-B14F-4D97-AF65-F5344CB8AC3E}">
        <p14:creationId xmlns:p14="http://schemas.microsoft.com/office/powerpoint/2010/main" val="3469839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13C766-C32B-41F4-8388-C89F3AE9970C}"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0A3FD-E97B-4431-A086-A39E236ADC66}" type="slidenum">
              <a:rPr lang="en-GB" smtClean="0"/>
              <a:t>‹#›</a:t>
            </a:fld>
            <a:endParaRPr lang="en-GB"/>
          </a:p>
        </p:txBody>
      </p:sp>
    </p:spTree>
    <p:extLst>
      <p:ext uri="{BB962C8B-B14F-4D97-AF65-F5344CB8AC3E}">
        <p14:creationId xmlns:p14="http://schemas.microsoft.com/office/powerpoint/2010/main" val="75167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13C766-C32B-41F4-8388-C89F3AE9970C}"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0A3FD-E97B-4431-A086-A39E236ADC66}" type="slidenum">
              <a:rPr lang="en-GB" smtClean="0"/>
              <a:t>‹#›</a:t>
            </a:fld>
            <a:endParaRPr lang="en-GB"/>
          </a:p>
        </p:txBody>
      </p:sp>
    </p:spTree>
    <p:extLst>
      <p:ext uri="{BB962C8B-B14F-4D97-AF65-F5344CB8AC3E}">
        <p14:creationId xmlns:p14="http://schemas.microsoft.com/office/powerpoint/2010/main" val="310513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13C766-C32B-41F4-8388-C89F3AE9970C}"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0A3FD-E97B-4431-A086-A39E236ADC66}" type="slidenum">
              <a:rPr lang="en-GB" smtClean="0"/>
              <a:t>‹#›</a:t>
            </a:fld>
            <a:endParaRPr lang="en-GB"/>
          </a:p>
        </p:txBody>
      </p:sp>
    </p:spTree>
    <p:extLst>
      <p:ext uri="{BB962C8B-B14F-4D97-AF65-F5344CB8AC3E}">
        <p14:creationId xmlns:p14="http://schemas.microsoft.com/office/powerpoint/2010/main" val="306874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13C766-C32B-41F4-8388-C89F3AE9970C}"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0A3FD-E97B-4431-A086-A39E236ADC66}" type="slidenum">
              <a:rPr lang="en-GB" smtClean="0"/>
              <a:t>‹#›</a:t>
            </a:fld>
            <a:endParaRPr lang="en-GB"/>
          </a:p>
        </p:txBody>
      </p:sp>
    </p:spTree>
    <p:extLst>
      <p:ext uri="{BB962C8B-B14F-4D97-AF65-F5344CB8AC3E}">
        <p14:creationId xmlns:p14="http://schemas.microsoft.com/office/powerpoint/2010/main" val="5150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13C766-C32B-41F4-8388-C89F3AE9970C}" type="datetimeFigureOut">
              <a:rPr lang="en-GB" smtClean="0"/>
              <a:t>27/05/2016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70A3FD-E97B-4431-A086-A39E236ADC66}" type="slidenum">
              <a:rPr lang="en-GB" smtClean="0"/>
              <a:t>‹#›</a:t>
            </a:fld>
            <a:endParaRPr lang="en-GB"/>
          </a:p>
        </p:txBody>
      </p:sp>
    </p:spTree>
    <p:extLst>
      <p:ext uri="{BB962C8B-B14F-4D97-AF65-F5344CB8AC3E}">
        <p14:creationId xmlns:p14="http://schemas.microsoft.com/office/powerpoint/2010/main" val="417162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13C766-C32B-41F4-8388-C89F3AE9970C}" type="datetimeFigureOut">
              <a:rPr lang="en-GB" smtClean="0"/>
              <a:t>27/05/2016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70A3FD-E97B-4431-A086-A39E236ADC66}" type="slidenum">
              <a:rPr lang="en-GB" smtClean="0"/>
              <a:t>‹#›</a:t>
            </a:fld>
            <a:endParaRPr lang="en-GB"/>
          </a:p>
        </p:txBody>
      </p:sp>
    </p:spTree>
    <p:extLst>
      <p:ext uri="{BB962C8B-B14F-4D97-AF65-F5344CB8AC3E}">
        <p14:creationId xmlns:p14="http://schemas.microsoft.com/office/powerpoint/2010/main" val="415783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13C766-C32B-41F4-8388-C89F3AE9970C}" type="datetimeFigureOut">
              <a:rPr lang="en-GB" smtClean="0"/>
              <a:t>27/05/2016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70A3FD-E97B-4431-A086-A39E236ADC66}" type="slidenum">
              <a:rPr lang="en-GB" smtClean="0"/>
              <a:t>‹#›</a:t>
            </a:fld>
            <a:endParaRPr lang="en-GB"/>
          </a:p>
        </p:txBody>
      </p:sp>
    </p:spTree>
    <p:extLst>
      <p:ext uri="{BB962C8B-B14F-4D97-AF65-F5344CB8AC3E}">
        <p14:creationId xmlns:p14="http://schemas.microsoft.com/office/powerpoint/2010/main" val="307902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3C766-C32B-41F4-8388-C89F3AE9970C}" type="datetimeFigureOut">
              <a:rPr lang="en-GB" smtClean="0"/>
              <a:t>27/05/2016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70A3FD-E97B-4431-A086-A39E236ADC66}" type="slidenum">
              <a:rPr lang="en-GB" smtClean="0"/>
              <a:t>‹#›</a:t>
            </a:fld>
            <a:endParaRPr lang="en-GB"/>
          </a:p>
        </p:txBody>
      </p:sp>
    </p:spTree>
    <p:extLst>
      <p:ext uri="{BB962C8B-B14F-4D97-AF65-F5344CB8AC3E}">
        <p14:creationId xmlns:p14="http://schemas.microsoft.com/office/powerpoint/2010/main" val="140094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3C766-C32B-41F4-8388-C89F3AE9970C}" type="datetimeFigureOut">
              <a:rPr lang="en-GB" smtClean="0"/>
              <a:t>27/05/2016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70A3FD-E97B-4431-A086-A39E236ADC66}" type="slidenum">
              <a:rPr lang="en-GB" smtClean="0"/>
              <a:t>‹#›</a:t>
            </a:fld>
            <a:endParaRPr lang="en-GB"/>
          </a:p>
        </p:txBody>
      </p:sp>
    </p:spTree>
    <p:extLst>
      <p:ext uri="{BB962C8B-B14F-4D97-AF65-F5344CB8AC3E}">
        <p14:creationId xmlns:p14="http://schemas.microsoft.com/office/powerpoint/2010/main" val="29503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3C766-C32B-41F4-8388-C89F3AE9970C}" type="datetimeFigureOut">
              <a:rPr lang="en-GB" smtClean="0"/>
              <a:t>27/05/2016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70A3FD-E97B-4431-A086-A39E236ADC66}" type="slidenum">
              <a:rPr lang="en-GB" smtClean="0"/>
              <a:t>‹#›</a:t>
            </a:fld>
            <a:endParaRPr lang="en-GB"/>
          </a:p>
        </p:txBody>
      </p:sp>
    </p:spTree>
    <p:extLst>
      <p:ext uri="{BB962C8B-B14F-4D97-AF65-F5344CB8AC3E}">
        <p14:creationId xmlns:p14="http://schemas.microsoft.com/office/powerpoint/2010/main" val="2629033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3C766-C32B-41F4-8388-C89F3AE9970C}" type="datetimeFigureOut">
              <a:rPr lang="en-GB" smtClean="0"/>
              <a:t>27/05/2016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0A3FD-E97B-4431-A086-A39E236ADC66}" type="slidenum">
              <a:rPr lang="en-GB" smtClean="0"/>
              <a:t>‹#›</a:t>
            </a:fld>
            <a:endParaRPr lang="en-GB"/>
          </a:p>
        </p:txBody>
      </p:sp>
    </p:spTree>
    <p:extLst>
      <p:ext uri="{BB962C8B-B14F-4D97-AF65-F5344CB8AC3E}">
        <p14:creationId xmlns:p14="http://schemas.microsoft.com/office/powerpoint/2010/main" val="49743861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138" y="-2068513"/>
            <a:ext cx="15154276" cy="1100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043608" y="260648"/>
            <a:ext cx="7772400" cy="1470025"/>
          </a:xfrm>
        </p:spPr>
        <p:txBody>
          <a:bodyPr/>
          <a:lstStyle/>
          <a:p>
            <a:r>
              <a:rPr lang="en-GB" b="1" dirty="0" smtClean="0">
                <a:solidFill>
                  <a:srgbClr val="FFFF00"/>
                </a:solidFill>
                <a:latin typeface="Arial Black" panose="020B0A04020102020204" pitchFamily="34" charset="0"/>
              </a:rPr>
              <a:t>Patellofemoral pain /</a:t>
            </a:r>
            <a:br>
              <a:rPr lang="en-GB" b="1" dirty="0" smtClean="0">
                <a:solidFill>
                  <a:srgbClr val="FFFF00"/>
                </a:solidFill>
                <a:latin typeface="Arial Black" panose="020B0A04020102020204" pitchFamily="34" charset="0"/>
              </a:rPr>
            </a:br>
            <a:r>
              <a:rPr lang="en-GB" b="1" dirty="0" smtClean="0">
                <a:solidFill>
                  <a:srgbClr val="FFFF00"/>
                </a:solidFill>
                <a:latin typeface="Arial Black" panose="020B0A04020102020204" pitchFamily="34" charset="0"/>
              </a:rPr>
              <a:t>Anterior Knee pain</a:t>
            </a:r>
            <a:endParaRPr lang="en-GB" b="1" dirty="0">
              <a:solidFill>
                <a:srgbClr val="FFFF00"/>
              </a:solidFill>
              <a:latin typeface="Arial Black" panose="020B0A04020102020204" pitchFamily="34" charset="0"/>
            </a:endParaRPr>
          </a:p>
        </p:txBody>
      </p:sp>
      <p:sp>
        <p:nvSpPr>
          <p:cNvPr id="3" name="Subtitle 2"/>
          <p:cNvSpPr>
            <a:spLocks noGrp="1"/>
          </p:cNvSpPr>
          <p:nvPr>
            <p:ph type="subTitle" idx="1"/>
          </p:nvPr>
        </p:nvSpPr>
        <p:spPr>
          <a:xfrm>
            <a:off x="1835696" y="4653136"/>
            <a:ext cx="6400800" cy="1752600"/>
          </a:xfrm>
        </p:spPr>
        <p:txBody>
          <a:bodyPr/>
          <a:lstStyle/>
          <a:p>
            <a:r>
              <a:rPr lang="en-GB" dirty="0" smtClean="0">
                <a:solidFill>
                  <a:srgbClr val="FFFF00"/>
                </a:solidFill>
              </a:rPr>
              <a:t>“Pain from the front of the knee”</a:t>
            </a:r>
            <a:endParaRPr lang="en-GB" dirty="0">
              <a:solidFill>
                <a:srgbClr val="FFFF00"/>
              </a:solidFill>
            </a:endParaRPr>
          </a:p>
        </p:txBody>
      </p:sp>
    </p:spTree>
    <p:extLst>
      <p:ext uri="{BB962C8B-B14F-4D97-AF65-F5344CB8AC3E}">
        <p14:creationId xmlns:p14="http://schemas.microsoft.com/office/powerpoint/2010/main" val="2491553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315" y="396316"/>
            <a:ext cx="6754911" cy="1143000"/>
          </a:xfrm>
        </p:spPr>
        <p:txBody>
          <a:bodyPr>
            <a:normAutofit fontScale="90000"/>
          </a:bodyPr>
          <a:lstStyle/>
          <a:p>
            <a:r>
              <a:rPr lang="en-GB" b="1" u="sng" dirty="0" smtClean="0"/>
              <a:t>What do I exercise? And how?</a:t>
            </a:r>
            <a:endParaRPr lang="en-GB" b="1" u="sng" dirty="0"/>
          </a:p>
        </p:txBody>
      </p:sp>
      <p:sp>
        <p:nvSpPr>
          <p:cNvPr id="3" name="Content Placeholder 2"/>
          <p:cNvSpPr>
            <a:spLocks noGrp="1"/>
          </p:cNvSpPr>
          <p:nvPr>
            <p:ph idx="1"/>
          </p:nvPr>
        </p:nvSpPr>
        <p:spPr/>
        <p:txBody>
          <a:bodyPr/>
          <a:lstStyle/>
          <a:p>
            <a:r>
              <a:rPr lang="en-GB" sz="3600" dirty="0" smtClean="0"/>
              <a:t>Strengthen </a:t>
            </a:r>
            <a:r>
              <a:rPr lang="en-GB" sz="3600" dirty="0" err="1" smtClean="0"/>
              <a:t>Gluteals</a:t>
            </a:r>
            <a:r>
              <a:rPr lang="en-GB" sz="3600" dirty="0" smtClean="0"/>
              <a:t> (Bottom Muscles)</a:t>
            </a:r>
          </a:p>
          <a:p>
            <a:r>
              <a:rPr lang="en-GB" sz="3600" dirty="0" smtClean="0"/>
              <a:t>Strengthen Quadriceps (Thigh muscles)</a:t>
            </a:r>
          </a:p>
          <a:p>
            <a:r>
              <a:rPr lang="en-GB" sz="3600" dirty="0" smtClean="0"/>
              <a:t>Mobilise and desensitise Iliotibial band (outer thigh)</a:t>
            </a:r>
          </a:p>
          <a:p>
            <a:r>
              <a:rPr lang="en-GB" sz="3600" dirty="0" smtClean="0"/>
              <a:t>Mobilise and desensitise gastrocnemius(Calf)</a:t>
            </a:r>
          </a:p>
          <a:p>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477" y="3717032"/>
            <a:ext cx="2008094"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5291123"/>
            <a:ext cx="1368152"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6025863"/>
            <a:ext cx="11811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5563900"/>
            <a:ext cx="118110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5697250"/>
            <a:ext cx="12477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2120" y="3548236"/>
            <a:ext cx="11049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369" y="5687726"/>
            <a:ext cx="107632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260648"/>
            <a:ext cx="10763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360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138" y="-2066925"/>
            <a:ext cx="15155863" cy="1099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GB" sz="7200" b="1" dirty="0" smtClean="0">
                <a:solidFill>
                  <a:srgbClr val="FFFF00"/>
                </a:solidFill>
              </a:rPr>
              <a:t>Lets Get going!!!!</a:t>
            </a:r>
            <a:endParaRPr lang="en-GB" sz="7200" b="1" dirty="0">
              <a:solidFill>
                <a:srgbClr val="FFFF00"/>
              </a:solidFill>
            </a:endParaRPr>
          </a:p>
        </p:txBody>
      </p:sp>
      <p:sp>
        <p:nvSpPr>
          <p:cNvPr id="3" name="Content Placeholder 2"/>
          <p:cNvSpPr>
            <a:spLocks noGrp="1"/>
          </p:cNvSpPr>
          <p:nvPr>
            <p:ph idx="1"/>
          </p:nvPr>
        </p:nvSpPr>
        <p:spPr>
          <a:xfrm>
            <a:off x="457200" y="1600200"/>
            <a:ext cx="5770984" cy="4525963"/>
          </a:xfrm>
        </p:spPr>
        <p:txBody>
          <a:bodyPr>
            <a:noAutofit/>
          </a:bodyPr>
          <a:lstStyle/>
          <a:p>
            <a:pPr marL="0" indent="0">
              <a:buNone/>
            </a:pPr>
            <a:r>
              <a:rPr lang="en-GB" sz="4000" b="1" dirty="0" smtClean="0">
                <a:solidFill>
                  <a:schemeClr val="bg1"/>
                </a:solidFill>
              </a:rPr>
              <a:t>Foam roller</a:t>
            </a:r>
          </a:p>
          <a:p>
            <a:pPr marL="0" indent="0">
              <a:buNone/>
            </a:pPr>
            <a:r>
              <a:rPr lang="en-GB" sz="4000" b="1" dirty="0" smtClean="0">
                <a:solidFill>
                  <a:schemeClr val="bg1"/>
                </a:solidFill>
              </a:rPr>
              <a:t>Gluteal work out</a:t>
            </a:r>
          </a:p>
          <a:p>
            <a:pPr marL="0" indent="0">
              <a:buNone/>
            </a:pPr>
            <a:r>
              <a:rPr lang="en-GB" sz="4000" b="1" dirty="0" smtClean="0">
                <a:solidFill>
                  <a:schemeClr val="bg1"/>
                </a:solidFill>
              </a:rPr>
              <a:t>Stretch</a:t>
            </a:r>
          </a:p>
          <a:p>
            <a:pPr marL="0" indent="0">
              <a:buNone/>
            </a:pPr>
            <a:r>
              <a:rPr lang="en-GB" sz="4000" b="1" dirty="0" smtClean="0">
                <a:solidFill>
                  <a:schemeClr val="bg1"/>
                </a:solidFill>
              </a:rPr>
              <a:t>Gluteal workout</a:t>
            </a:r>
          </a:p>
          <a:p>
            <a:pPr marL="0" indent="0">
              <a:buNone/>
            </a:pPr>
            <a:r>
              <a:rPr lang="en-GB" sz="4000" b="1" dirty="0" smtClean="0">
                <a:solidFill>
                  <a:schemeClr val="bg1"/>
                </a:solidFill>
              </a:rPr>
              <a:t>Basic Quadriceps</a:t>
            </a:r>
          </a:p>
          <a:p>
            <a:pPr marL="0" indent="0">
              <a:buNone/>
            </a:pPr>
            <a:r>
              <a:rPr lang="en-GB" sz="4000" b="1" dirty="0" smtClean="0">
                <a:solidFill>
                  <a:schemeClr val="bg1"/>
                </a:solidFill>
              </a:rPr>
              <a:t>Standing </a:t>
            </a:r>
            <a:r>
              <a:rPr lang="en-GB" sz="4000" b="1" dirty="0" err="1" smtClean="0">
                <a:solidFill>
                  <a:schemeClr val="bg1"/>
                </a:solidFill>
              </a:rPr>
              <a:t>gluteals</a:t>
            </a:r>
            <a:endParaRPr lang="en-GB" sz="4000" b="1" dirty="0" smtClean="0">
              <a:solidFill>
                <a:schemeClr val="bg1"/>
              </a:solidFill>
            </a:endParaRPr>
          </a:p>
          <a:p>
            <a:pPr marL="0" indent="0">
              <a:buNone/>
            </a:pPr>
            <a:r>
              <a:rPr lang="en-GB" sz="4000" b="1" dirty="0" smtClean="0">
                <a:solidFill>
                  <a:schemeClr val="bg1"/>
                </a:solidFill>
              </a:rPr>
              <a:t>Functional work</a:t>
            </a:r>
          </a:p>
          <a:p>
            <a:pPr marL="0" indent="0">
              <a:buNone/>
            </a:pPr>
            <a:r>
              <a:rPr lang="en-GB" sz="4000" b="1" dirty="0" smtClean="0">
                <a:solidFill>
                  <a:schemeClr val="bg1"/>
                </a:solidFill>
              </a:rPr>
              <a:t>Foam roller and stretch</a:t>
            </a:r>
            <a:endParaRPr lang="en-GB" sz="4000" b="1" dirty="0">
              <a:solidFill>
                <a:schemeClr val="bg1"/>
              </a:solidFill>
            </a:endParaRPr>
          </a:p>
        </p:txBody>
      </p:sp>
    </p:spTree>
    <p:extLst>
      <p:ext uri="{BB962C8B-B14F-4D97-AF65-F5344CB8AC3E}">
        <p14:creationId xmlns:p14="http://schemas.microsoft.com/office/powerpoint/2010/main" val="3068348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Anatomy of the knee</a:t>
            </a:r>
            <a:endParaRPr lang="en-GB" b="1" u="sng"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628800"/>
            <a:ext cx="7704855"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4219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7997" y="2948439"/>
            <a:ext cx="4824536"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5363" y="188640"/>
            <a:ext cx="8229600" cy="1143000"/>
          </a:xfrm>
        </p:spPr>
        <p:txBody>
          <a:bodyPr/>
          <a:lstStyle/>
          <a:p>
            <a:r>
              <a:rPr lang="en-GB" b="1" u="sng" dirty="0" smtClean="0">
                <a:effectLst>
                  <a:outerShdw blurRad="38100" dist="38100" dir="2700000" algn="tl">
                    <a:srgbClr val="000000">
                      <a:alpha val="43137"/>
                    </a:srgbClr>
                  </a:outerShdw>
                </a:effectLst>
              </a:rPr>
              <a:t>Symptoms of anterior knee pain</a:t>
            </a:r>
            <a:endParaRPr lang="en-GB" b="1" u="sng" dirty="0">
              <a:effectLst>
                <a:outerShdw blurRad="38100" dist="38100" dir="2700000" algn="tl">
                  <a:srgbClr val="000000">
                    <a:alpha val="43137"/>
                  </a:srgbClr>
                </a:outerShdw>
              </a:effectLst>
            </a:endParaRPr>
          </a:p>
        </p:txBody>
      </p:sp>
      <p:sp>
        <p:nvSpPr>
          <p:cNvPr id="4" name="Block Arc 3"/>
          <p:cNvSpPr/>
          <p:nvPr/>
        </p:nvSpPr>
        <p:spPr>
          <a:xfrm rot="10800000">
            <a:off x="4699812" y="4338872"/>
            <a:ext cx="1003629" cy="59896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Oval 4"/>
          <p:cNvSpPr/>
          <p:nvPr/>
        </p:nvSpPr>
        <p:spPr>
          <a:xfrm>
            <a:off x="5016932" y="4010797"/>
            <a:ext cx="337623"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oon 5"/>
          <p:cNvSpPr/>
          <p:nvPr/>
        </p:nvSpPr>
        <p:spPr>
          <a:xfrm>
            <a:off x="4781063" y="3837526"/>
            <a:ext cx="176522" cy="1002691"/>
          </a:xfrm>
          <a:prstGeom prst="moon">
            <a:avLst>
              <a:gd name="adj" fmla="val 8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571642" y="3434487"/>
            <a:ext cx="864096" cy="15140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7" y="1779088"/>
            <a:ext cx="2140483" cy="179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879" y="4380057"/>
            <a:ext cx="1814965" cy="173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0117" y="1844824"/>
            <a:ext cx="1724846" cy="114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019" y="2994721"/>
            <a:ext cx="1455048" cy="138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4508" y="4492592"/>
            <a:ext cx="2214817" cy="162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4393" y="1821011"/>
            <a:ext cx="1640162" cy="124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rot="1410972">
            <a:off x="4786083" y="1638773"/>
            <a:ext cx="1719189"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grinding</a:t>
            </a:r>
            <a:endParaRPr lang="en-GB"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20787247">
            <a:off x="2912283" y="1454465"/>
            <a:ext cx="1326004"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Clicking</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6053041" y="1132756"/>
            <a:ext cx="104868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pain</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rot="20010594">
            <a:off x="433806" y="1357559"/>
            <a:ext cx="201689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Dull ache</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rot="1140564">
            <a:off x="7222706" y="1174680"/>
            <a:ext cx="182909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catching</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8528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1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1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1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1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3" grpId="0"/>
      <p:bldP spid="8" grpId="0"/>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effectLst>
                  <a:outerShdw blurRad="38100" dist="38100" dir="2700000" algn="tl">
                    <a:srgbClr val="000000">
                      <a:alpha val="43137"/>
                    </a:srgbClr>
                  </a:outerShdw>
                </a:effectLst>
              </a:rPr>
              <a:t>Where does my pain come from?</a:t>
            </a:r>
            <a:endParaRPr lang="en-GB"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GB" dirty="0" smtClean="0"/>
              <a:t>The back of the knee cap is subjected to variable forces as we do activities of daily living.</a:t>
            </a:r>
          </a:p>
          <a:p>
            <a:r>
              <a:rPr lang="en-GB" dirty="0" smtClean="0"/>
              <a:t>Activities such as up and down stairs, running or sitting with your knees bent cause increased contact force and pressure between the back of the knee cap and the thigh bone.</a:t>
            </a:r>
          </a:p>
          <a:p>
            <a:r>
              <a:rPr lang="en-GB" dirty="0" smtClean="0"/>
              <a:t>Over time the tissue around and behind the knee cap can become irritable and send messages to your brain to give the sensation of pain.</a:t>
            </a:r>
          </a:p>
        </p:txBody>
      </p:sp>
    </p:spTree>
    <p:extLst>
      <p:ext uri="{BB962C8B-B14F-4D97-AF65-F5344CB8AC3E}">
        <p14:creationId xmlns:p14="http://schemas.microsoft.com/office/powerpoint/2010/main" val="207438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chemeClr val="bg1"/>
                </a:solidFill>
              </a:rPr>
              <a:t>Osgood-</a:t>
            </a:r>
            <a:r>
              <a:rPr lang="en-GB" b="1" u="sng" dirty="0" err="1" smtClean="0">
                <a:solidFill>
                  <a:schemeClr val="bg1"/>
                </a:solidFill>
              </a:rPr>
              <a:t>Schlatters</a:t>
            </a:r>
            <a:endParaRPr lang="en-GB" b="1" u="sng" dirty="0">
              <a:solidFill>
                <a:schemeClr val="bg1"/>
              </a:solidFill>
            </a:endParaRPr>
          </a:p>
        </p:txBody>
      </p:sp>
      <p:sp>
        <p:nvSpPr>
          <p:cNvPr id="3" name="Content Placeholder 2"/>
          <p:cNvSpPr>
            <a:spLocks noGrp="1"/>
          </p:cNvSpPr>
          <p:nvPr>
            <p:ph idx="1"/>
          </p:nvPr>
        </p:nvSpPr>
        <p:spPr>
          <a:xfrm>
            <a:off x="457200" y="1600200"/>
            <a:ext cx="4402832" cy="4525963"/>
          </a:xfrm>
        </p:spPr>
        <p:txBody>
          <a:bodyPr>
            <a:normAutofit fontScale="85000" lnSpcReduction="10000"/>
          </a:bodyPr>
          <a:lstStyle/>
          <a:p>
            <a:r>
              <a:rPr lang="en-GB" dirty="0" smtClean="0"/>
              <a:t>Most common causes of knee pain in young people.</a:t>
            </a:r>
          </a:p>
          <a:p>
            <a:r>
              <a:rPr lang="en-GB" dirty="0" smtClean="0"/>
              <a:t>Usually occurs during phases of growth.</a:t>
            </a:r>
          </a:p>
          <a:p>
            <a:r>
              <a:rPr lang="en-GB" dirty="0" smtClean="0"/>
              <a:t>Bone grows first and the muscle plays catch up.</a:t>
            </a:r>
          </a:p>
          <a:p>
            <a:r>
              <a:rPr lang="en-GB" dirty="0" smtClean="0"/>
              <a:t>Where the tendon from the knee cap attaches on the shin bone becomes </a:t>
            </a:r>
            <a:r>
              <a:rPr lang="en-GB" dirty="0" err="1" smtClean="0"/>
              <a:t>inflammed</a:t>
            </a:r>
            <a:r>
              <a:rPr lang="en-GB" dirty="0" smtClean="0"/>
              <a:t> and thickened</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340768"/>
            <a:ext cx="3255841" cy="4825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64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chemeClr val="bg1"/>
                </a:solidFill>
              </a:rPr>
              <a:t>Osgood-</a:t>
            </a:r>
            <a:r>
              <a:rPr lang="en-GB" b="1" u="sng" dirty="0" err="1" smtClean="0">
                <a:solidFill>
                  <a:schemeClr val="bg1"/>
                </a:solidFill>
              </a:rPr>
              <a:t>schlatters</a:t>
            </a:r>
            <a:endParaRPr lang="en-GB" b="1" u="sng" dirty="0">
              <a:solidFill>
                <a:schemeClr val="bg1"/>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916832"/>
            <a:ext cx="558370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612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The biomechanics</a:t>
            </a:r>
            <a:endParaRPr lang="en-GB" b="1" dirty="0">
              <a:effectLst>
                <a:outerShdw blurRad="38100" dist="38100" dir="2700000" algn="tl">
                  <a:srgbClr val="000000">
                    <a:alpha val="43137"/>
                  </a:srgbClr>
                </a:outerShdw>
              </a:effectLst>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844824"/>
            <a:ext cx="3168352" cy="4220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67944" y="1916832"/>
            <a:ext cx="4392488" cy="2862322"/>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knee cap is capable of moving up and down and side to side, but is accompanied with tilting when we move the knee. </a:t>
            </a:r>
          </a:p>
          <a:p>
            <a:endParaRPr lang="en-GB" dirty="0" smtClean="0"/>
          </a:p>
          <a:p>
            <a:pPr marL="285750" indent="-285750">
              <a:buFont typeface="Arial" panose="020B0604020202020204" pitchFamily="34" charset="0"/>
              <a:buChar char="•"/>
            </a:pPr>
            <a:r>
              <a:rPr lang="en-GB" dirty="0" smtClean="0"/>
              <a:t>This means that the knee cap relies on strong and mobile structures surrounding it to ensure it moves correctly, and not cause pain</a:t>
            </a:r>
          </a:p>
          <a:p>
            <a:pPr marL="28575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val="203158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40000"/>
                <a:satMod val="350000"/>
              </a:schemeClr>
            </a:gs>
            <a:gs pos="97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334" y="1790912"/>
            <a:ext cx="2426986" cy="463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790912"/>
            <a:ext cx="2376264" cy="460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1663" y="2244632"/>
            <a:ext cx="1440160" cy="475962"/>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2989773" y="2636912"/>
            <a:ext cx="333037" cy="151216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56291" y="4149080"/>
            <a:ext cx="166519" cy="158417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588224" y="2731573"/>
            <a:ext cx="2012737" cy="0"/>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417715" y="2692626"/>
            <a:ext cx="144016" cy="288032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31232" y="2103239"/>
            <a:ext cx="75854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Rectangle 11"/>
          <p:cNvSpPr/>
          <p:nvPr/>
        </p:nvSpPr>
        <p:spPr>
          <a:xfrm>
            <a:off x="2246896" y="3028928"/>
            <a:ext cx="75854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a:t>
            </a: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5" name="Rectangle 14"/>
          <p:cNvSpPr/>
          <p:nvPr/>
        </p:nvSpPr>
        <p:spPr>
          <a:xfrm>
            <a:off x="3467456" y="2892166"/>
            <a:ext cx="75854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3</a:t>
            </a: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8" name="Rectangle 17"/>
          <p:cNvSpPr/>
          <p:nvPr/>
        </p:nvSpPr>
        <p:spPr>
          <a:xfrm>
            <a:off x="3696581" y="4456458"/>
            <a:ext cx="75854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4</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2" name="TextBox 21"/>
          <p:cNvSpPr txBox="1"/>
          <p:nvPr/>
        </p:nvSpPr>
        <p:spPr>
          <a:xfrm>
            <a:off x="251519" y="2482613"/>
            <a:ext cx="1892935" cy="923330"/>
          </a:xfrm>
          <a:prstGeom prst="rect">
            <a:avLst/>
          </a:prstGeom>
          <a:noFill/>
        </p:spPr>
        <p:txBody>
          <a:bodyPr wrap="square" rtlCol="0">
            <a:spAutoFit/>
          </a:bodyPr>
          <a:lstStyle/>
          <a:p>
            <a:r>
              <a:rPr lang="en-GB" b="1" dirty="0" smtClean="0">
                <a:solidFill>
                  <a:srgbClr val="FF0000"/>
                </a:solidFill>
              </a:rPr>
              <a:t>2. Causes Overactive    Iliotibial Band</a:t>
            </a:r>
            <a:endParaRPr lang="en-GB" b="1" dirty="0">
              <a:solidFill>
                <a:srgbClr val="FF0000"/>
              </a:solidFill>
            </a:endParaRPr>
          </a:p>
        </p:txBody>
      </p:sp>
      <p:sp>
        <p:nvSpPr>
          <p:cNvPr id="23" name="TextBox 22"/>
          <p:cNvSpPr txBox="1"/>
          <p:nvPr/>
        </p:nvSpPr>
        <p:spPr>
          <a:xfrm>
            <a:off x="251519" y="3505654"/>
            <a:ext cx="1800201" cy="1200329"/>
          </a:xfrm>
          <a:prstGeom prst="rect">
            <a:avLst/>
          </a:prstGeom>
          <a:noFill/>
        </p:spPr>
        <p:txBody>
          <a:bodyPr wrap="square" rtlCol="0">
            <a:spAutoFit/>
          </a:bodyPr>
          <a:lstStyle/>
          <a:p>
            <a:r>
              <a:rPr lang="en-GB" b="1" dirty="0" smtClean="0">
                <a:solidFill>
                  <a:srgbClr val="FF0000"/>
                </a:solidFill>
              </a:rPr>
              <a:t>3. </a:t>
            </a:r>
            <a:r>
              <a:rPr lang="en-GB" b="1" u="sng" dirty="0" smtClean="0">
                <a:solidFill>
                  <a:srgbClr val="FF0000"/>
                </a:solidFill>
              </a:rPr>
              <a:t>Weak Quadriceps </a:t>
            </a:r>
            <a:r>
              <a:rPr lang="en-GB" b="1" dirty="0" smtClean="0">
                <a:solidFill>
                  <a:srgbClr val="FF0000"/>
                </a:solidFill>
              </a:rPr>
              <a:t>=</a:t>
            </a:r>
          </a:p>
          <a:p>
            <a:r>
              <a:rPr lang="en-GB" b="1" dirty="0" smtClean="0">
                <a:solidFill>
                  <a:srgbClr val="FF0000"/>
                </a:solidFill>
              </a:rPr>
              <a:t>Increased force on knee cap </a:t>
            </a:r>
            <a:endParaRPr lang="en-GB" b="1" dirty="0">
              <a:solidFill>
                <a:srgbClr val="FF0000"/>
              </a:solidFill>
            </a:endParaRPr>
          </a:p>
        </p:txBody>
      </p:sp>
      <p:sp>
        <p:nvSpPr>
          <p:cNvPr id="24" name="TextBox 23"/>
          <p:cNvSpPr txBox="1"/>
          <p:nvPr/>
        </p:nvSpPr>
        <p:spPr>
          <a:xfrm>
            <a:off x="251519" y="4701666"/>
            <a:ext cx="1800201" cy="1200329"/>
          </a:xfrm>
          <a:prstGeom prst="rect">
            <a:avLst/>
          </a:prstGeom>
          <a:noFill/>
        </p:spPr>
        <p:txBody>
          <a:bodyPr wrap="square" rtlCol="0">
            <a:spAutoFit/>
          </a:bodyPr>
          <a:lstStyle/>
          <a:p>
            <a:r>
              <a:rPr lang="en-GB" b="1" dirty="0" smtClean="0">
                <a:solidFill>
                  <a:srgbClr val="FF0000"/>
                </a:solidFill>
              </a:rPr>
              <a:t>4. </a:t>
            </a:r>
            <a:r>
              <a:rPr lang="en-GB" b="1" u="sng" dirty="0" smtClean="0">
                <a:solidFill>
                  <a:srgbClr val="FF0000"/>
                </a:solidFill>
              </a:rPr>
              <a:t>Overactive Calf </a:t>
            </a:r>
            <a:r>
              <a:rPr lang="en-GB" b="1" dirty="0" smtClean="0">
                <a:solidFill>
                  <a:srgbClr val="FF0000"/>
                </a:solidFill>
              </a:rPr>
              <a:t>= increased force on knee cap</a:t>
            </a:r>
            <a:endParaRPr lang="en-GB" b="1" dirty="0">
              <a:solidFill>
                <a:srgbClr val="FF0000"/>
              </a:solidFill>
            </a:endParaRPr>
          </a:p>
        </p:txBody>
      </p:sp>
      <p:sp>
        <p:nvSpPr>
          <p:cNvPr id="26" name="TextBox 25"/>
          <p:cNvSpPr txBox="1"/>
          <p:nvPr/>
        </p:nvSpPr>
        <p:spPr>
          <a:xfrm>
            <a:off x="467544" y="332656"/>
            <a:ext cx="8280920" cy="461665"/>
          </a:xfrm>
          <a:prstGeom prst="rect">
            <a:avLst/>
          </a:prstGeom>
          <a:noFill/>
        </p:spPr>
        <p:txBody>
          <a:bodyPr wrap="square" rtlCol="0">
            <a:spAutoFit/>
          </a:bodyPr>
          <a:lstStyle/>
          <a:p>
            <a:pPr algn="ctr"/>
            <a:r>
              <a:rPr lang="en-GB" sz="2400" b="1" u="sng" dirty="0" smtClean="0"/>
              <a:t>Occasionally some structures do not function well</a:t>
            </a:r>
            <a:endParaRPr lang="en-GB" sz="2400" b="1" u="sng" dirty="0"/>
          </a:p>
        </p:txBody>
      </p:sp>
      <p:sp>
        <p:nvSpPr>
          <p:cNvPr id="27" name="TextBox 26"/>
          <p:cNvSpPr txBox="1"/>
          <p:nvPr/>
        </p:nvSpPr>
        <p:spPr>
          <a:xfrm>
            <a:off x="2626166" y="1196752"/>
            <a:ext cx="1729810" cy="369332"/>
          </a:xfrm>
          <a:prstGeom prst="rect">
            <a:avLst/>
          </a:prstGeom>
          <a:noFill/>
        </p:spPr>
        <p:txBody>
          <a:bodyPr wrap="square" rtlCol="0">
            <a:spAutoFit/>
          </a:bodyPr>
          <a:lstStyle/>
          <a:p>
            <a:pPr algn="ctr"/>
            <a:r>
              <a:rPr lang="en-GB" b="1" u="sng" dirty="0" smtClean="0">
                <a:solidFill>
                  <a:srgbClr val="FF0000"/>
                </a:solidFill>
              </a:rPr>
              <a:t>Knee pain</a:t>
            </a:r>
            <a:endParaRPr lang="en-GB" b="1" u="sng" dirty="0">
              <a:solidFill>
                <a:srgbClr val="FF0000"/>
              </a:solidFill>
            </a:endParaRPr>
          </a:p>
        </p:txBody>
      </p:sp>
      <p:sp>
        <p:nvSpPr>
          <p:cNvPr id="28" name="TextBox 27"/>
          <p:cNvSpPr txBox="1"/>
          <p:nvPr/>
        </p:nvSpPr>
        <p:spPr>
          <a:xfrm>
            <a:off x="6948264" y="1196752"/>
            <a:ext cx="1652697" cy="369332"/>
          </a:xfrm>
          <a:prstGeom prst="rect">
            <a:avLst/>
          </a:prstGeom>
          <a:noFill/>
        </p:spPr>
        <p:txBody>
          <a:bodyPr wrap="square" rtlCol="0">
            <a:spAutoFit/>
          </a:bodyPr>
          <a:lstStyle/>
          <a:p>
            <a:r>
              <a:rPr lang="en-GB" b="1" u="sng" dirty="0" smtClean="0">
                <a:solidFill>
                  <a:srgbClr val="00B050"/>
                </a:solidFill>
              </a:rPr>
              <a:t>No Knee pain</a:t>
            </a:r>
            <a:endParaRPr lang="en-GB" b="1" u="sng" dirty="0">
              <a:solidFill>
                <a:srgbClr val="00B050"/>
              </a:solidFill>
            </a:endParaRPr>
          </a:p>
        </p:txBody>
      </p:sp>
      <p:sp>
        <p:nvSpPr>
          <p:cNvPr id="29" name="TextBox 28"/>
          <p:cNvSpPr txBox="1"/>
          <p:nvPr/>
        </p:nvSpPr>
        <p:spPr>
          <a:xfrm>
            <a:off x="4716016" y="1644467"/>
            <a:ext cx="1866203" cy="923330"/>
          </a:xfrm>
          <a:prstGeom prst="rect">
            <a:avLst/>
          </a:prstGeom>
          <a:noFill/>
        </p:spPr>
        <p:txBody>
          <a:bodyPr wrap="square" rtlCol="0">
            <a:spAutoFit/>
          </a:bodyPr>
          <a:lstStyle/>
          <a:p>
            <a:r>
              <a:rPr lang="en-GB" b="1" u="sng" dirty="0" smtClean="0">
                <a:solidFill>
                  <a:srgbClr val="00B050"/>
                </a:solidFill>
              </a:rPr>
              <a:t>1.Strong bottom muscles </a:t>
            </a:r>
            <a:r>
              <a:rPr lang="en-GB" b="1" dirty="0" smtClean="0">
                <a:solidFill>
                  <a:srgbClr val="00B050"/>
                </a:solidFill>
              </a:rPr>
              <a:t>= well aligned pelvis</a:t>
            </a:r>
            <a:endParaRPr lang="en-GB" b="1" dirty="0">
              <a:solidFill>
                <a:srgbClr val="00B050"/>
              </a:solidFill>
            </a:endParaRPr>
          </a:p>
        </p:txBody>
      </p:sp>
      <p:sp>
        <p:nvSpPr>
          <p:cNvPr id="30" name="TextBox 29"/>
          <p:cNvSpPr txBox="1"/>
          <p:nvPr/>
        </p:nvSpPr>
        <p:spPr>
          <a:xfrm>
            <a:off x="4716016" y="2619623"/>
            <a:ext cx="1656184" cy="1200329"/>
          </a:xfrm>
          <a:prstGeom prst="rect">
            <a:avLst/>
          </a:prstGeom>
          <a:noFill/>
        </p:spPr>
        <p:txBody>
          <a:bodyPr wrap="square" rtlCol="0">
            <a:spAutoFit/>
          </a:bodyPr>
          <a:lstStyle/>
          <a:p>
            <a:r>
              <a:rPr lang="en-GB" b="1" dirty="0" smtClean="0">
                <a:solidFill>
                  <a:srgbClr val="00B050"/>
                </a:solidFill>
              </a:rPr>
              <a:t>2. Decreases ITB activity = less force on knee cap</a:t>
            </a:r>
            <a:endParaRPr lang="en-GB" b="1" dirty="0">
              <a:solidFill>
                <a:srgbClr val="00B050"/>
              </a:solidFill>
            </a:endParaRPr>
          </a:p>
        </p:txBody>
      </p:sp>
      <p:sp>
        <p:nvSpPr>
          <p:cNvPr id="31" name="TextBox 30"/>
          <p:cNvSpPr txBox="1"/>
          <p:nvPr/>
        </p:nvSpPr>
        <p:spPr>
          <a:xfrm>
            <a:off x="4750722" y="3856293"/>
            <a:ext cx="1656184" cy="1200329"/>
          </a:xfrm>
          <a:prstGeom prst="rect">
            <a:avLst/>
          </a:prstGeom>
          <a:noFill/>
        </p:spPr>
        <p:txBody>
          <a:bodyPr wrap="square" rtlCol="0">
            <a:spAutoFit/>
          </a:bodyPr>
          <a:lstStyle/>
          <a:p>
            <a:r>
              <a:rPr lang="en-GB" b="1" u="sng" dirty="0" smtClean="0">
                <a:solidFill>
                  <a:srgbClr val="00B050"/>
                </a:solidFill>
              </a:rPr>
              <a:t>3.Strong quadriceps </a:t>
            </a:r>
            <a:r>
              <a:rPr lang="en-GB" b="1" dirty="0" smtClean="0">
                <a:solidFill>
                  <a:srgbClr val="00B050"/>
                </a:solidFill>
              </a:rPr>
              <a:t>= less force on knee cap</a:t>
            </a:r>
            <a:endParaRPr lang="en-GB" b="1" dirty="0">
              <a:solidFill>
                <a:srgbClr val="00B050"/>
              </a:solidFill>
            </a:endParaRPr>
          </a:p>
        </p:txBody>
      </p:sp>
      <p:sp>
        <p:nvSpPr>
          <p:cNvPr id="32" name="TextBox 31"/>
          <p:cNvSpPr txBox="1"/>
          <p:nvPr/>
        </p:nvSpPr>
        <p:spPr>
          <a:xfrm>
            <a:off x="4821025" y="5111281"/>
            <a:ext cx="1656184" cy="923330"/>
          </a:xfrm>
          <a:prstGeom prst="rect">
            <a:avLst/>
          </a:prstGeom>
          <a:noFill/>
        </p:spPr>
        <p:txBody>
          <a:bodyPr wrap="square" rtlCol="0">
            <a:spAutoFit/>
          </a:bodyPr>
          <a:lstStyle/>
          <a:p>
            <a:r>
              <a:rPr lang="en-GB" b="1" dirty="0" smtClean="0">
                <a:solidFill>
                  <a:srgbClr val="00B050"/>
                </a:solidFill>
              </a:rPr>
              <a:t>4. </a:t>
            </a:r>
            <a:r>
              <a:rPr lang="en-GB" b="1" dirty="0" err="1" smtClean="0">
                <a:solidFill>
                  <a:srgbClr val="00B050"/>
                </a:solidFill>
              </a:rPr>
              <a:t>Fexible</a:t>
            </a:r>
            <a:r>
              <a:rPr lang="en-GB" b="1" dirty="0" smtClean="0">
                <a:solidFill>
                  <a:srgbClr val="00B050"/>
                </a:solidFill>
              </a:rPr>
              <a:t> calf = less force on knee cap</a:t>
            </a:r>
            <a:endParaRPr lang="en-GB" b="1" dirty="0">
              <a:solidFill>
                <a:srgbClr val="00B050"/>
              </a:solidFill>
            </a:endParaRPr>
          </a:p>
        </p:txBody>
      </p:sp>
      <p:sp>
        <p:nvSpPr>
          <p:cNvPr id="33" name="TextBox 32"/>
          <p:cNvSpPr txBox="1"/>
          <p:nvPr/>
        </p:nvSpPr>
        <p:spPr>
          <a:xfrm>
            <a:off x="251520" y="1566084"/>
            <a:ext cx="1800200" cy="923330"/>
          </a:xfrm>
          <a:prstGeom prst="rect">
            <a:avLst/>
          </a:prstGeom>
          <a:noFill/>
        </p:spPr>
        <p:txBody>
          <a:bodyPr wrap="square" rtlCol="0">
            <a:spAutoFit/>
          </a:bodyPr>
          <a:lstStyle/>
          <a:p>
            <a:r>
              <a:rPr lang="en-GB" b="1" dirty="0" smtClean="0">
                <a:solidFill>
                  <a:srgbClr val="FF0000"/>
                </a:solidFill>
              </a:rPr>
              <a:t>1</a:t>
            </a:r>
            <a:r>
              <a:rPr lang="en-GB" b="1" u="sng" dirty="0" smtClean="0">
                <a:solidFill>
                  <a:srgbClr val="FF0000"/>
                </a:solidFill>
              </a:rPr>
              <a:t>. Weak bottom muscles </a:t>
            </a:r>
            <a:r>
              <a:rPr lang="en-GB" b="1" dirty="0" smtClean="0">
                <a:solidFill>
                  <a:srgbClr val="FF0000"/>
                </a:solidFill>
              </a:rPr>
              <a:t>= tilted pelvis</a:t>
            </a:r>
            <a:endParaRPr lang="en-GB" b="1" dirty="0">
              <a:solidFill>
                <a:srgbClr val="FF0000"/>
              </a:solidFill>
            </a:endParaRPr>
          </a:p>
        </p:txBody>
      </p:sp>
    </p:spTree>
    <p:extLst>
      <p:ext uri="{BB962C8B-B14F-4D97-AF65-F5344CB8AC3E}">
        <p14:creationId xmlns:p14="http://schemas.microsoft.com/office/powerpoint/2010/main" val="416128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effectLst>
                  <a:outerShdw blurRad="38100" dist="38100" dir="2700000" algn="tl">
                    <a:srgbClr val="000000">
                      <a:alpha val="43137"/>
                    </a:srgbClr>
                  </a:outerShdw>
                </a:effectLst>
              </a:rPr>
              <a:t>How can I make my pain better?</a:t>
            </a:r>
            <a:endParaRPr lang="en-GB"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4304" y="1295734"/>
            <a:ext cx="8196127" cy="4525963"/>
          </a:xfrm>
        </p:spPr>
        <p:txBody>
          <a:bodyPr>
            <a:normAutofit/>
          </a:bodyPr>
          <a:lstStyle/>
          <a:p>
            <a:r>
              <a:rPr lang="en-GB" dirty="0" smtClean="0">
                <a:solidFill>
                  <a:srgbClr val="FF0000"/>
                </a:solidFill>
              </a:rPr>
              <a:t>Firstly…. Don’t worry!- your pain can and will improve!! </a:t>
            </a:r>
          </a:p>
          <a:p>
            <a:r>
              <a:rPr lang="en-GB" dirty="0" smtClean="0"/>
              <a:t>Exercise – for a number of months regularly</a:t>
            </a:r>
          </a:p>
          <a:p>
            <a:r>
              <a:rPr lang="en-GB" dirty="0" smtClean="0"/>
              <a:t>Exercise</a:t>
            </a:r>
          </a:p>
          <a:p>
            <a:r>
              <a:rPr lang="en-GB" dirty="0" smtClean="0"/>
              <a:t>Exercise!!!!!!!!!</a:t>
            </a:r>
          </a:p>
          <a:p>
            <a:r>
              <a:rPr lang="en-GB" dirty="0" smtClean="0"/>
              <a:t>Adjuncts such as pain killers, heat, ice, taping can help to allow you </a:t>
            </a:r>
            <a:r>
              <a:rPr lang="en-GB" smtClean="0"/>
              <a:t>to exercise</a:t>
            </a:r>
            <a:r>
              <a:rPr lang="en-GB" dirty="0" smtClean="0"/>
              <a:t>!</a:t>
            </a:r>
            <a:endParaRPr lang="en-GB" dirty="0"/>
          </a:p>
        </p:txBody>
      </p:sp>
      <p:sp>
        <p:nvSpPr>
          <p:cNvPr id="4" name="TextBox 3"/>
          <p:cNvSpPr txBox="1"/>
          <p:nvPr/>
        </p:nvSpPr>
        <p:spPr>
          <a:xfrm>
            <a:off x="395536" y="5931808"/>
            <a:ext cx="8519467" cy="646331"/>
          </a:xfrm>
          <a:prstGeom prst="rect">
            <a:avLst/>
          </a:prstGeom>
          <a:noFill/>
        </p:spPr>
        <p:txBody>
          <a:bodyPr wrap="square" rtlCol="0">
            <a:spAutoFit/>
          </a:bodyPr>
          <a:lstStyle/>
          <a:p>
            <a:pPr algn="ctr"/>
            <a:r>
              <a:rPr lang="en-GB" sz="3600" b="1" dirty="0" smtClean="0">
                <a:solidFill>
                  <a:srgbClr val="FF0000"/>
                </a:solidFill>
                <a:effectLst>
                  <a:outerShdw blurRad="38100" dist="38100" dir="2700000" algn="tl">
                    <a:srgbClr val="000000">
                      <a:alpha val="43137"/>
                    </a:srgbClr>
                  </a:outerShdw>
                </a:effectLst>
              </a:rPr>
              <a:t>There is no quick fix!!!!</a:t>
            </a:r>
            <a:endParaRPr lang="en-GB"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582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0" nodeType="clickEffect">
                                  <p:stCondLst>
                                    <p:cond delay="0"/>
                                  </p:stCondLst>
                                  <p:childTnLst>
                                    <p:animScale>
                                      <p:cBhvr>
                                        <p:cTn id="3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412</Words>
  <Application>Microsoft Office PowerPoint</Application>
  <PresentationFormat>On-screen Show (4:3)</PresentationFormat>
  <Paragraphs>61</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Patellofemoral pain / Anterior Knee pain</vt:lpstr>
      <vt:lpstr>Anatomy of the knee</vt:lpstr>
      <vt:lpstr>Symptoms of anterior knee pain</vt:lpstr>
      <vt:lpstr>Where does my pain come from?</vt:lpstr>
      <vt:lpstr>Osgood-Schlatters</vt:lpstr>
      <vt:lpstr>Osgood-schlatters</vt:lpstr>
      <vt:lpstr>The biomechanics</vt:lpstr>
      <vt:lpstr>PowerPoint Presentation</vt:lpstr>
      <vt:lpstr>How can I make my pain better?</vt:lpstr>
      <vt:lpstr>What do I exercise? And how?</vt:lpstr>
      <vt:lpstr>Lets Get going!!!!</vt:lpstr>
    </vt:vector>
  </TitlesOfParts>
  <Company>Calderdale &amp; Huddersfield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Patellofemoral pain</dc:title>
  <dc:creator>Ali Tooley</dc:creator>
  <cp:lastModifiedBy>Ali Tooley</cp:lastModifiedBy>
  <cp:revision>29</cp:revision>
  <dcterms:created xsi:type="dcterms:W3CDTF">2015-06-29T16:02:42Z</dcterms:created>
  <dcterms:modified xsi:type="dcterms:W3CDTF">2016-05-27T07:58:24Z</dcterms:modified>
</cp:coreProperties>
</file>