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0"/>
  </p:normalViewPr>
  <p:slideViewPr>
    <p:cSldViewPr>
      <p:cViewPr varScale="1">
        <p:scale>
          <a:sx n="105" d="100"/>
          <a:sy n="105" d="100"/>
        </p:scale>
        <p:origin x="184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27AB2B4-CFD7-4B6E-8E87-4B4AC85B892C}" type="datetimeFigureOut">
              <a:rPr lang="en-GB" smtClean="0"/>
              <a:t>10/05/2019</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5045C9E-A475-4399-8EE8-33B7ADB5387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7AB2B4-CFD7-4B6E-8E87-4B4AC85B892C}"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7AB2B4-CFD7-4B6E-8E87-4B4AC85B892C}"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7AB2B4-CFD7-4B6E-8E87-4B4AC85B892C}"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7AB2B4-CFD7-4B6E-8E87-4B4AC85B892C}"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7AB2B4-CFD7-4B6E-8E87-4B4AC85B892C}"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27AB2B4-CFD7-4B6E-8E87-4B4AC85B892C}" type="datetimeFigureOut">
              <a:rPr lang="en-GB" smtClean="0"/>
              <a:t>10/05/2019</a:t>
            </a:fld>
            <a:endParaRPr lang="en-GB"/>
          </a:p>
        </p:txBody>
      </p:sp>
      <p:sp>
        <p:nvSpPr>
          <p:cNvPr id="27" name="Slide Number Placeholder 26"/>
          <p:cNvSpPr>
            <a:spLocks noGrp="1"/>
          </p:cNvSpPr>
          <p:nvPr>
            <p:ph type="sldNum" sz="quarter" idx="11"/>
          </p:nvPr>
        </p:nvSpPr>
        <p:spPr/>
        <p:txBody>
          <a:bodyPr rtlCol="0"/>
          <a:lstStyle/>
          <a:p>
            <a:fld id="{D5045C9E-A475-4399-8EE8-33B7ADB53874}"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27AB2B4-CFD7-4B6E-8E87-4B4AC85B892C}" type="datetimeFigureOut">
              <a:rPr lang="en-GB" smtClean="0"/>
              <a:t>10/05/2019</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D5045C9E-A475-4399-8EE8-33B7ADB5387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AB2B4-CFD7-4B6E-8E87-4B4AC85B892C}" type="datetimeFigureOut">
              <a:rPr lang="en-GB" smtClean="0"/>
              <a:t>10/05/2019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7AB2B4-CFD7-4B6E-8E87-4B4AC85B892C}"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7AB2B4-CFD7-4B6E-8E87-4B4AC85B892C}"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45C9E-A475-4399-8EE8-33B7ADB5387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27AB2B4-CFD7-4B6E-8E87-4B4AC85B892C}" type="datetimeFigureOut">
              <a:rPr lang="en-GB" smtClean="0"/>
              <a:t>10/05/2019</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5045C9E-A475-4399-8EE8-33B7ADB5387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hyperlink" Target="https://cnx.org/contents/FPtK1zmh@8.25:fEI3C8Ot@10/Prefac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Achilles Tendinopathy Pain and Exercise Video</a:t>
            </a:r>
          </a:p>
        </p:txBody>
      </p:sp>
      <p:sp>
        <p:nvSpPr>
          <p:cNvPr id="3" name="Subtitle 2"/>
          <p:cNvSpPr>
            <a:spLocks noGrp="1"/>
          </p:cNvSpPr>
          <p:nvPr>
            <p:ph type="subTitle" idx="1"/>
          </p:nvPr>
        </p:nvSpPr>
        <p:spPr>
          <a:xfrm>
            <a:off x="1331640" y="4005064"/>
            <a:ext cx="6400800" cy="1752600"/>
          </a:xfrm>
        </p:spPr>
        <p:txBody>
          <a:bodyPr/>
          <a:lstStyle/>
          <a:p>
            <a:endParaRPr lang="en-GB" dirty="0"/>
          </a:p>
        </p:txBody>
      </p:sp>
      <p:pic>
        <p:nvPicPr>
          <p:cNvPr id="4" name="slide-1.mp3">
            <a:hlinkClick r:id="" action="ppaction://media"/>
            <a:extLst>
              <a:ext uri="{FF2B5EF4-FFF2-40B4-BE49-F238E27FC236}">
                <a16:creationId xmlns:a16="http://schemas.microsoft.com/office/drawing/2014/main" id="{7046229F-57D1-9440-A961-C42F3746BD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2600" y="5975096"/>
            <a:ext cx="812800" cy="812800"/>
          </a:xfrm>
          <a:prstGeom prst="rect">
            <a:avLst/>
          </a:prstGeom>
        </p:spPr>
      </p:pic>
    </p:spTree>
    <p:extLst>
      <p:ext uri="{BB962C8B-B14F-4D97-AF65-F5344CB8AC3E}">
        <p14:creationId xmlns:p14="http://schemas.microsoft.com/office/powerpoint/2010/main" val="32116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066800"/>
          </a:xfrm>
        </p:spPr>
        <p:txBody>
          <a:bodyPr>
            <a:normAutofit fontScale="90000"/>
          </a:bodyPr>
          <a:lstStyle/>
          <a:p>
            <a:br>
              <a:rPr lang="en-GB" b="1" dirty="0"/>
            </a:br>
            <a:r>
              <a:rPr lang="en-GB" b="1" dirty="0"/>
              <a:t>The Achilles Tendon </a:t>
            </a:r>
            <a:br>
              <a:rPr lang="en-GB" dirty="0"/>
            </a:br>
            <a:endParaRPr lang="en-GB" dirty="0"/>
          </a:p>
        </p:txBody>
      </p:sp>
      <p:sp>
        <p:nvSpPr>
          <p:cNvPr id="3" name="Content Placeholder 2"/>
          <p:cNvSpPr>
            <a:spLocks noGrp="1"/>
          </p:cNvSpPr>
          <p:nvPr>
            <p:ph idx="1"/>
          </p:nvPr>
        </p:nvSpPr>
        <p:spPr>
          <a:xfrm>
            <a:off x="457200" y="1484784"/>
            <a:ext cx="8229600" cy="5089752"/>
          </a:xfrm>
        </p:spPr>
        <p:txBody>
          <a:bodyPr>
            <a:normAutofit/>
          </a:bodyPr>
          <a:lstStyle/>
          <a:p>
            <a:r>
              <a:rPr lang="en-GB" sz="2400" dirty="0">
                <a:latin typeface="+mj-lt"/>
              </a:rPr>
              <a:t>The Achilles tendon is the large tendon at the back of the ankle. It connects the large calf muscles to the heel bone. Just like a joint the Achilles tendon is also subject to becoming irritated and this can result in Achilles Tendinopathy</a:t>
            </a:r>
          </a:p>
          <a:p>
            <a:endParaRPr lang="en-GB" dirty="0"/>
          </a:p>
          <a:p>
            <a:pPr marL="109728" indent="0">
              <a:buNone/>
            </a:pPr>
            <a:endParaRPr lang="en-GB"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3250882" y="3486199"/>
            <a:ext cx="2133600" cy="2857500"/>
          </a:xfrm>
          <a:prstGeom prst="rect">
            <a:avLst/>
          </a:prstGeom>
          <a:noFill/>
          <a:ln>
            <a:noFill/>
          </a:ln>
        </p:spPr>
      </p:pic>
      <p:sp>
        <p:nvSpPr>
          <p:cNvPr id="5" name="Rectangle 4"/>
          <p:cNvSpPr/>
          <p:nvPr/>
        </p:nvSpPr>
        <p:spPr>
          <a:xfrm>
            <a:off x="1959674" y="6343699"/>
            <a:ext cx="4716016" cy="461665"/>
          </a:xfrm>
          <a:prstGeom prst="rect">
            <a:avLst/>
          </a:prstGeom>
        </p:spPr>
        <p:txBody>
          <a:bodyPr wrap="square">
            <a:spAutoFit/>
          </a:bodyPr>
          <a:lstStyle/>
          <a:p>
            <a:pPr algn="ctr"/>
            <a:r>
              <a:rPr lang="en-GB" sz="1200" dirty="0">
                <a:hlinkClick r:id="rId5"/>
              </a:rPr>
              <a:t>Image credited to:</a:t>
            </a:r>
          </a:p>
          <a:p>
            <a:r>
              <a:rPr lang="en-GB" sz="1200" u="sng" dirty="0">
                <a:hlinkClick r:id="rId5"/>
              </a:rPr>
              <a:t>https://cnx.org/contents/FPtK1zmh@8.25:fEI3C8Ot@10/Preface</a:t>
            </a:r>
            <a:endParaRPr lang="en-GB" sz="1200" dirty="0"/>
          </a:p>
        </p:txBody>
      </p:sp>
      <p:pic>
        <p:nvPicPr>
          <p:cNvPr id="6" name="slide-2.mp3">
            <a:hlinkClick r:id="" action="ppaction://media"/>
            <a:extLst>
              <a:ext uri="{FF2B5EF4-FFF2-40B4-BE49-F238E27FC236}">
                <a16:creationId xmlns:a16="http://schemas.microsoft.com/office/drawing/2014/main" id="{C6B203C4-346E-B34E-B1BE-DCD37081C8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14740" y="6045200"/>
            <a:ext cx="812800" cy="812800"/>
          </a:xfrm>
          <a:prstGeom prst="rect">
            <a:avLst/>
          </a:prstGeom>
        </p:spPr>
      </p:pic>
    </p:spTree>
    <p:extLst>
      <p:ext uri="{BB962C8B-B14F-4D97-AF65-F5344CB8AC3E}">
        <p14:creationId xmlns:p14="http://schemas.microsoft.com/office/powerpoint/2010/main" val="10637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764705"/>
            <a:ext cx="8229600" cy="5809134"/>
          </a:xfrm>
        </p:spPr>
        <p:txBody>
          <a:bodyPr/>
          <a:lstStyle/>
          <a:p>
            <a:pPr marL="109728" indent="0">
              <a:buNone/>
            </a:pPr>
            <a:r>
              <a:rPr lang="en-GB" sz="3200" b="1" dirty="0">
                <a:solidFill>
                  <a:schemeClr val="tx2"/>
                </a:solidFill>
                <a:latin typeface="+mj-lt"/>
              </a:rPr>
              <a:t>What are the symptoms of Achilles Tendinopathy? </a:t>
            </a:r>
          </a:p>
          <a:p>
            <a:pPr marL="109728" indent="0">
              <a:buNone/>
            </a:pPr>
            <a:endParaRPr lang="en-GB" dirty="0"/>
          </a:p>
          <a:p>
            <a:pPr>
              <a:buFont typeface="Arial" panose="020B0604020202020204" pitchFamily="34" charset="0"/>
              <a:buChar char="•"/>
            </a:pPr>
            <a:r>
              <a:rPr lang="en-GB" sz="2400" dirty="0">
                <a:latin typeface="+mj-lt"/>
              </a:rPr>
              <a:t>People usually complain of pain and stiffness behind the ankle especially in the morning or after activity. </a:t>
            </a:r>
          </a:p>
          <a:p>
            <a:pPr marL="109728" indent="0">
              <a:buNone/>
            </a:pPr>
            <a:endParaRPr lang="en-GB" sz="2400" dirty="0">
              <a:latin typeface="+mj-lt"/>
            </a:endParaRPr>
          </a:p>
          <a:p>
            <a:pPr>
              <a:buFont typeface="Arial" panose="020B0604020202020204" pitchFamily="34" charset="0"/>
              <a:buChar char="•"/>
            </a:pPr>
            <a:r>
              <a:rPr lang="en-GB" sz="2400" dirty="0">
                <a:latin typeface="+mj-lt"/>
              </a:rPr>
              <a:t>The symptoms normally start gradually and may start for no known reason. Pain typically occurs whilst running or walking, especially uphill or on stairs and subsides with rest. </a:t>
            </a:r>
          </a:p>
          <a:p>
            <a:pPr marL="109728" indent="0">
              <a:buNone/>
            </a:pPr>
            <a:endParaRPr lang="en-GB" sz="2400" dirty="0">
              <a:latin typeface="+mj-lt"/>
            </a:endParaRPr>
          </a:p>
          <a:p>
            <a:pPr>
              <a:buFont typeface="Arial" panose="020B0604020202020204" pitchFamily="34" charset="0"/>
              <a:buChar char="•"/>
            </a:pPr>
            <a:r>
              <a:rPr lang="en-GB" sz="2400" dirty="0">
                <a:latin typeface="+mj-lt"/>
              </a:rPr>
              <a:t>The tendon may feel hot and swollen and may feel lumpy to touch.</a:t>
            </a:r>
          </a:p>
          <a:p>
            <a:endParaRPr lang="en-GB" dirty="0"/>
          </a:p>
        </p:txBody>
      </p:sp>
      <p:pic>
        <p:nvPicPr>
          <p:cNvPr id="2" name="slide-3.mp3">
            <a:hlinkClick r:id="" action="ppaction://media"/>
            <a:extLst>
              <a:ext uri="{FF2B5EF4-FFF2-40B4-BE49-F238E27FC236}">
                <a16:creationId xmlns:a16="http://schemas.microsoft.com/office/drawing/2014/main" id="{CC69F2F2-DA0C-B843-BB64-EBC5BCCA72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0400" y="6045200"/>
            <a:ext cx="812800" cy="812800"/>
          </a:xfrm>
          <a:prstGeom prst="rect">
            <a:avLst/>
          </a:prstGeom>
        </p:spPr>
      </p:pic>
    </p:spTree>
    <p:extLst>
      <p:ext uri="{BB962C8B-B14F-4D97-AF65-F5344CB8AC3E}">
        <p14:creationId xmlns:p14="http://schemas.microsoft.com/office/powerpoint/2010/main" val="23109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93808"/>
          </a:xfrm>
        </p:spPr>
        <p:txBody>
          <a:bodyPr>
            <a:normAutofit/>
          </a:bodyPr>
          <a:lstStyle/>
          <a:p>
            <a:pPr marL="109728" indent="0">
              <a:buNone/>
            </a:pPr>
            <a:r>
              <a:rPr lang="en-GB" sz="3200" b="1" dirty="0">
                <a:solidFill>
                  <a:schemeClr val="tx2"/>
                </a:solidFill>
                <a:latin typeface="+mj-lt"/>
              </a:rPr>
              <a:t>What causes Achilles Tendinopathy? </a:t>
            </a:r>
          </a:p>
          <a:p>
            <a:pPr marL="109728" indent="0">
              <a:buNone/>
            </a:pPr>
            <a:endParaRPr lang="en-GB" sz="3200" dirty="0">
              <a:solidFill>
                <a:schemeClr val="tx2"/>
              </a:solidFill>
              <a:latin typeface="+mj-lt"/>
            </a:endParaRPr>
          </a:p>
          <a:p>
            <a:pPr marL="109728" indent="0">
              <a:buNone/>
            </a:pPr>
            <a:r>
              <a:rPr lang="en-GB" sz="2400" dirty="0">
                <a:latin typeface="+mj-lt"/>
              </a:rPr>
              <a:t>Anything that places increased load or stress on the Achilles tendon will cause it to become symptomatic. There are a number of causes, which include the following: </a:t>
            </a:r>
          </a:p>
          <a:p>
            <a:pPr lvl="0"/>
            <a:endParaRPr lang="en-GB" sz="2400" dirty="0">
              <a:latin typeface="+mj-lt"/>
            </a:endParaRPr>
          </a:p>
          <a:p>
            <a:pPr lvl="0"/>
            <a:r>
              <a:rPr lang="en-GB" sz="2400">
                <a:latin typeface="+mj-lt"/>
              </a:rPr>
              <a:t>Altered </a:t>
            </a:r>
            <a:r>
              <a:rPr lang="en-GB" sz="2400" dirty="0">
                <a:latin typeface="+mj-lt"/>
              </a:rPr>
              <a:t>ankle/foot mechanics; flat footedness. </a:t>
            </a:r>
          </a:p>
          <a:p>
            <a:pPr lvl="0"/>
            <a:r>
              <a:rPr lang="en-GB" sz="2400" dirty="0">
                <a:latin typeface="+mj-lt"/>
              </a:rPr>
              <a:t>Change in footwear</a:t>
            </a:r>
          </a:p>
          <a:p>
            <a:pPr lvl="0"/>
            <a:r>
              <a:rPr lang="en-GB" sz="2400" dirty="0">
                <a:latin typeface="+mj-lt"/>
              </a:rPr>
              <a:t>Poor conditioning; weakness and/or tightness of the leg muscles.</a:t>
            </a:r>
          </a:p>
          <a:p>
            <a:pPr lvl="0"/>
            <a:r>
              <a:rPr lang="en-GB" sz="2400" dirty="0">
                <a:latin typeface="+mj-lt"/>
              </a:rPr>
              <a:t>Overuse injury, such as repetitive uphill running. </a:t>
            </a:r>
          </a:p>
          <a:p>
            <a:pPr lvl="0"/>
            <a:r>
              <a:rPr lang="en-GB" sz="2400" dirty="0">
                <a:latin typeface="+mj-lt"/>
              </a:rPr>
              <a:t>Sudden increase in training. </a:t>
            </a:r>
          </a:p>
          <a:p>
            <a:endParaRPr lang="en-GB" dirty="0"/>
          </a:p>
        </p:txBody>
      </p:sp>
      <p:pic>
        <p:nvPicPr>
          <p:cNvPr id="2" name="slide-4.mp3">
            <a:hlinkClick r:id="" action="ppaction://media"/>
            <a:extLst>
              <a:ext uri="{FF2B5EF4-FFF2-40B4-BE49-F238E27FC236}">
                <a16:creationId xmlns:a16="http://schemas.microsoft.com/office/drawing/2014/main" id="{CD20C036-D632-CF44-8E27-26739EEF01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0400" y="6045200"/>
            <a:ext cx="812800" cy="812800"/>
          </a:xfrm>
          <a:prstGeom prst="rect">
            <a:avLst/>
          </a:prstGeom>
        </p:spPr>
      </p:pic>
    </p:spTree>
    <p:extLst>
      <p:ext uri="{BB962C8B-B14F-4D97-AF65-F5344CB8AC3E}">
        <p14:creationId xmlns:p14="http://schemas.microsoft.com/office/powerpoint/2010/main" val="1059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93808"/>
          </a:xfrm>
        </p:spPr>
        <p:txBody>
          <a:bodyPr>
            <a:normAutofit fontScale="40000" lnSpcReduction="20000"/>
          </a:bodyPr>
          <a:lstStyle/>
          <a:p>
            <a:pPr marL="109728" indent="0">
              <a:buNone/>
            </a:pPr>
            <a:endParaRPr lang="en-GB" sz="5100" b="1" dirty="0">
              <a:solidFill>
                <a:schemeClr val="tx2"/>
              </a:solidFill>
              <a:latin typeface="+mj-lt"/>
            </a:endParaRPr>
          </a:p>
          <a:p>
            <a:pPr marL="109728" indent="0">
              <a:buNone/>
            </a:pPr>
            <a:r>
              <a:rPr lang="en-GB" sz="7500" b="1" dirty="0">
                <a:solidFill>
                  <a:schemeClr val="tx2"/>
                </a:solidFill>
                <a:latin typeface="+mj-lt"/>
              </a:rPr>
              <a:t>What can you do to help relieve symptoms? </a:t>
            </a:r>
            <a:endParaRPr lang="en-GB" sz="7500" dirty="0">
              <a:solidFill>
                <a:schemeClr val="tx2"/>
              </a:solidFill>
              <a:latin typeface="+mj-lt"/>
            </a:endParaRPr>
          </a:p>
          <a:p>
            <a:pPr marL="109728" indent="0">
              <a:buNone/>
            </a:pPr>
            <a:endParaRPr lang="en-GB" sz="7500" dirty="0">
              <a:latin typeface="+mj-lt"/>
            </a:endParaRPr>
          </a:p>
          <a:p>
            <a:r>
              <a:rPr lang="en-GB" sz="4500" b="1" dirty="0">
                <a:latin typeface="+mj-lt"/>
              </a:rPr>
              <a:t>Rest the tendon </a:t>
            </a:r>
            <a:r>
              <a:rPr lang="en-GB" sz="4500" dirty="0">
                <a:latin typeface="+mj-lt"/>
              </a:rPr>
              <a:t>Reduce the amount of running/walking you do. </a:t>
            </a:r>
          </a:p>
          <a:p>
            <a:pPr marL="109728" indent="0">
              <a:buNone/>
            </a:pPr>
            <a:endParaRPr lang="en-GB" sz="4500" dirty="0">
              <a:latin typeface="+mj-lt"/>
            </a:endParaRPr>
          </a:p>
          <a:p>
            <a:r>
              <a:rPr lang="en-GB" sz="4500" b="1" dirty="0">
                <a:latin typeface="+mj-lt"/>
              </a:rPr>
              <a:t>Shoe wear </a:t>
            </a:r>
            <a:r>
              <a:rPr lang="en-GB" sz="4500" dirty="0">
                <a:latin typeface="+mj-lt"/>
              </a:rPr>
              <a:t>A small heel will reduce the stretch on the tendon or a heel lift shoe insert can be worn (in both shoes).  Make sure the back of your shoe does not rub on the painful area. </a:t>
            </a:r>
          </a:p>
          <a:p>
            <a:pPr marL="109728" indent="0">
              <a:buNone/>
            </a:pPr>
            <a:endParaRPr lang="en-GB" sz="4500" dirty="0">
              <a:latin typeface="+mj-lt"/>
            </a:endParaRPr>
          </a:p>
          <a:p>
            <a:r>
              <a:rPr lang="en-GB" sz="4500" b="1" dirty="0">
                <a:latin typeface="+mj-lt"/>
              </a:rPr>
              <a:t>Apply ice to the area </a:t>
            </a:r>
            <a:r>
              <a:rPr lang="en-GB" sz="4500" dirty="0">
                <a:latin typeface="+mj-lt"/>
              </a:rPr>
              <a:t>for 10-15 minutes to help reduce any inflammation and soreness. A bag of frozen peas wrapped in a damp towel is ideal. </a:t>
            </a:r>
          </a:p>
          <a:p>
            <a:pPr marL="109728" indent="0">
              <a:buNone/>
            </a:pPr>
            <a:r>
              <a:rPr lang="en-GB" sz="4500" b="1" dirty="0">
                <a:latin typeface="+mj-lt"/>
              </a:rPr>
              <a:t>    CAUTION - direct contact of ice on the skin can cause burns. </a:t>
            </a:r>
            <a:endParaRPr lang="en-GB" sz="4500" dirty="0">
              <a:latin typeface="+mj-lt"/>
            </a:endParaRPr>
          </a:p>
          <a:p>
            <a:endParaRPr lang="en-GB" sz="4500" dirty="0">
              <a:latin typeface="+mj-lt"/>
            </a:endParaRPr>
          </a:p>
          <a:p>
            <a:r>
              <a:rPr lang="en-GB" sz="4500" b="1" dirty="0">
                <a:latin typeface="+mj-lt"/>
              </a:rPr>
              <a:t>Medications </a:t>
            </a:r>
            <a:r>
              <a:rPr lang="en-GB" sz="4500" dirty="0">
                <a:latin typeface="+mj-lt"/>
              </a:rPr>
              <a:t>can be taken to help ease the pain and inflammation. Ask your GP or local pharmacist for advice.</a:t>
            </a:r>
          </a:p>
          <a:p>
            <a:pPr marL="109728" indent="0">
              <a:buNone/>
            </a:pPr>
            <a:r>
              <a:rPr lang="en-GB" sz="4500" b="1" dirty="0">
                <a:latin typeface="+mj-lt"/>
              </a:rPr>
              <a:t> </a:t>
            </a:r>
            <a:endParaRPr lang="en-GB" sz="4500" dirty="0">
              <a:latin typeface="+mj-lt"/>
            </a:endParaRPr>
          </a:p>
          <a:p>
            <a:r>
              <a:rPr lang="en-GB" sz="4500" b="1" dirty="0">
                <a:latin typeface="+mj-lt"/>
              </a:rPr>
              <a:t>Gentle Ankle Movement</a:t>
            </a:r>
            <a:r>
              <a:rPr lang="en-GB" sz="4500" dirty="0">
                <a:latin typeface="+mj-lt"/>
              </a:rPr>
              <a:t> When we are not moving our ankle the tendon can stiffen. Before getting out of bed in the morning or if sat for longer 20-30 minutes it is important to move your ankle up and down to gradually loosen and warm-up your tendon. </a:t>
            </a:r>
          </a:p>
        </p:txBody>
      </p:sp>
      <p:pic>
        <p:nvPicPr>
          <p:cNvPr id="2" name="slide-5.mp3">
            <a:hlinkClick r:id="" action="ppaction://media"/>
            <a:extLst>
              <a:ext uri="{FF2B5EF4-FFF2-40B4-BE49-F238E27FC236}">
                <a16:creationId xmlns:a16="http://schemas.microsoft.com/office/drawing/2014/main" id="{701C2C21-AA27-AD48-BF2C-63F404C965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0400" y="6045200"/>
            <a:ext cx="812800" cy="812800"/>
          </a:xfrm>
          <a:prstGeom prst="rect">
            <a:avLst/>
          </a:prstGeom>
        </p:spPr>
      </p:pic>
    </p:spTree>
    <p:extLst>
      <p:ext uri="{BB962C8B-B14F-4D97-AF65-F5344CB8AC3E}">
        <p14:creationId xmlns:p14="http://schemas.microsoft.com/office/powerpoint/2010/main" val="24473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2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Exercises </a:t>
            </a:r>
          </a:p>
        </p:txBody>
      </p:sp>
      <p:sp>
        <p:nvSpPr>
          <p:cNvPr id="3" name="Content Placeholder 2"/>
          <p:cNvSpPr>
            <a:spLocks noGrp="1"/>
          </p:cNvSpPr>
          <p:nvPr>
            <p:ph idx="1"/>
          </p:nvPr>
        </p:nvSpPr>
        <p:spPr/>
        <p:txBody>
          <a:bodyPr/>
          <a:lstStyle/>
          <a:p>
            <a:r>
              <a:rPr lang="en-GB" dirty="0">
                <a:latin typeface="+mj-lt"/>
              </a:rPr>
              <a:t>We have discussed things that you can do to help reduce your symptoms however these are only a temporary relief. In order to treat the cause of your symptoms you need to complete the following exercises to gradually load and strengthen the tendon. These exercises need to be performed every other day for 12 weeks</a:t>
            </a:r>
          </a:p>
          <a:p>
            <a:endParaRPr lang="en-GB" dirty="0"/>
          </a:p>
          <a:p>
            <a:pPr marL="109728" indent="0">
              <a:buNone/>
            </a:pPr>
            <a:endParaRPr lang="en-GB" dirty="0">
              <a:latin typeface="+mj-lt"/>
            </a:endParaRPr>
          </a:p>
          <a:p>
            <a:pPr marL="109728" indent="0">
              <a:buNone/>
            </a:pPr>
            <a:endParaRPr lang="en-GB" dirty="0">
              <a:latin typeface="+mj-lt"/>
            </a:endParaRPr>
          </a:p>
          <a:p>
            <a:endParaRPr lang="en-GB" dirty="0"/>
          </a:p>
        </p:txBody>
      </p:sp>
      <p:pic>
        <p:nvPicPr>
          <p:cNvPr id="4" name="slide-6.mp3">
            <a:hlinkClick r:id="" action="ppaction://media"/>
            <a:extLst>
              <a:ext uri="{FF2B5EF4-FFF2-40B4-BE49-F238E27FC236}">
                <a16:creationId xmlns:a16="http://schemas.microsoft.com/office/drawing/2014/main" id="{307179EB-198F-CC4E-8E93-EB87CBE6BD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0400" y="6045200"/>
            <a:ext cx="812800" cy="812800"/>
          </a:xfrm>
          <a:prstGeom prst="rect">
            <a:avLst/>
          </a:prstGeom>
        </p:spPr>
      </p:pic>
    </p:spTree>
    <p:extLst>
      <p:ext uri="{BB962C8B-B14F-4D97-AF65-F5344CB8AC3E}">
        <p14:creationId xmlns:p14="http://schemas.microsoft.com/office/powerpoint/2010/main" val="7065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425</TotalTime>
  <Words>402</Words>
  <Application>Microsoft Macintosh PowerPoint</Application>
  <PresentationFormat>On-screen Show (4:3)</PresentationFormat>
  <Paragraphs>38</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Georgia</vt:lpstr>
      <vt:lpstr>Trebuchet MS</vt:lpstr>
      <vt:lpstr>Wingdings 2</vt:lpstr>
      <vt:lpstr>Urban</vt:lpstr>
      <vt:lpstr>Achilles Tendinopathy Pain and Exercise Video</vt:lpstr>
      <vt:lpstr> The Achilles Tendon  </vt:lpstr>
      <vt:lpstr>PowerPoint Presentation</vt:lpstr>
      <vt:lpstr>PowerPoint Presentation</vt:lpstr>
      <vt:lpstr>PowerPoint Presentation</vt:lpstr>
      <vt:lpstr>Exercises </vt:lpstr>
    </vt:vector>
  </TitlesOfParts>
  <Company>Calderdale &amp; Huddersfield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Achilles Tendinopathy Pain and Exercise Video</dc:title>
  <dc:creator>Deborah Connor</dc:creator>
  <cp:lastModifiedBy>Sophie Thomas</cp:lastModifiedBy>
  <cp:revision>14</cp:revision>
  <dcterms:created xsi:type="dcterms:W3CDTF">2017-11-14T15:05:05Z</dcterms:created>
  <dcterms:modified xsi:type="dcterms:W3CDTF">2019-05-10T13:50:21Z</dcterms:modified>
</cp:coreProperties>
</file>