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8"/>
  </p:notesMasterIdLst>
  <p:sldIdLst>
    <p:sldId id="320" r:id="rId2"/>
    <p:sldId id="5570" r:id="rId3"/>
    <p:sldId id="5592" r:id="rId4"/>
    <p:sldId id="5597" r:id="rId5"/>
    <p:sldId id="5586" r:id="rId6"/>
    <p:sldId id="5598" r:id="rId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3792" autoAdjust="0"/>
  </p:normalViewPr>
  <p:slideViewPr>
    <p:cSldViewPr>
      <p:cViewPr varScale="1">
        <p:scale>
          <a:sx n="90" d="100"/>
          <a:sy n="90" d="100"/>
        </p:scale>
        <p:origin x="133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B53189C8-B766-40B9-BC46-1CFDB121AA3E}" type="datetimeFigureOut">
              <a:rPr lang="en-GB" smtClean="0"/>
              <a:t>09/05/2022</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27CE6C06-4CDF-4756-B376-635E6AE0211B}" type="slidenum">
              <a:rPr lang="en-GB" smtClean="0"/>
              <a:t>‹#›</a:t>
            </a:fld>
            <a:endParaRPr lang="en-GB"/>
          </a:p>
        </p:txBody>
      </p:sp>
    </p:spTree>
    <p:extLst>
      <p:ext uri="{BB962C8B-B14F-4D97-AF65-F5344CB8AC3E}">
        <p14:creationId xmlns:p14="http://schemas.microsoft.com/office/powerpoint/2010/main" val="240801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899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136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145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577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15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300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526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824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565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371" y="1052736"/>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2348881"/>
            <a:ext cx="8229600" cy="35283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solidFill>
                  <a:prstClr val="black">
                    <a:tint val="75000"/>
                  </a:prstClr>
                </a:solidFill>
              </a:rPr>
              <a:pPr/>
              <a:t>09/05/2022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pic>
        <p:nvPicPr>
          <p:cNvPr id="8"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57200" y="355601"/>
            <a:ext cx="157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2"/>
          <a:stretch>
            <a:fillRect/>
          </a:stretch>
        </p:blipFill>
        <p:spPr>
          <a:xfrm>
            <a:off x="6335588" y="260648"/>
            <a:ext cx="2412876" cy="699384"/>
          </a:xfrm>
          <a:prstGeom prst="rect">
            <a:avLst/>
          </a:prstGeom>
        </p:spPr>
      </p:pic>
    </p:spTree>
    <p:extLst>
      <p:ext uri="{BB962C8B-B14F-4D97-AF65-F5344CB8AC3E}">
        <p14:creationId xmlns:p14="http://schemas.microsoft.com/office/powerpoint/2010/main" val="32637100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gbr01.safelinks.protection.outlook.com/?url=https://www.gov.uk/order-coronavirus-rapid-lateral-flow-tests&amp;data=04|01|Gemma.Berriman@cht.nhs.uk|17265032c32b48a4fe3d08d9c3cfc005|a2467a44f21b47538241e03a3d26a01f|0|0|637756119544946588|Unknown|TWFpbGZsb3d8eyJWIjoiMC4wLjAwMDAiLCJQIjoiV2luMzIiLCJBTiI6Ik1haWwiLCJXVCI6Mn0%3D|3000&amp;sdata=KnE0TpqO21Quz4fMziXstjyEUIX0kzywn%2B7JqAJf0hM%3D&amp;reserved=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7D33623-E55B-45F7-951C-F830C5C901E9}"/>
              </a:ext>
            </a:extLst>
          </p:cNvPr>
          <p:cNvSpPr txBox="1">
            <a:spLocks/>
          </p:cNvSpPr>
          <p:nvPr/>
        </p:nvSpPr>
        <p:spPr>
          <a:xfrm>
            <a:off x="685800" y="1124744"/>
            <a:ext cx="7772400" cy="129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t>Health Care Worker COVID-19 Contact and Isolation Pathway</a:t>
            </a:r>
          </a:p>
          <a:p>
            <a:r>
              <a:rPr lang="en-GB" sz="2000" dirty="0"/>
              <a:t>Version 4  01/04/22</a:t>
            </a:r>
          </a:p>
        </p:txBody>
      </p:sp>
      <p:sp>
        <p:nvSpPr>
          <p:cNvPr id="2" name="TextBox 1">
            <a:extLst>
              <a:ext uri="{FF2B5EF4-FFF2-40B4-BE49-F238E27FC236}">
                <a16:creationId xmlns:a16="http://schemas.microsoft.com/office/drawing/2014/main" id="{81F74F71-EF1A-4A6B-90A5-0AF0AB35E7D5}"/>
              </a:ext>
            </a:extLst>
          </p:cNvPr>
          <p:cNvSpPr txBox="1"/>
          <p:nvPr/>
        </p:nvSpPr>
        <p:spPr>
          <a:xfrm>
            <a:off x="755576" y="2438210"/>
            <a:ext cx="7920880" cy="4801314"/>
          </a:xfrm>
          <a:prstGeom prst="rect">
            <a:avLst/>
          </a:prstGeom>
          <a:noFill/>
        </p:spPr>
        <p:txBody>
          <a:bodyPr wrap="square" rtlCol="0">
            <a:spAutoFit/>
          </a:bodyPr>
          <a:lstStyle/>
          <a:p>
            <a:endParaRPr lang="en-GB" b="1" dirty="0"/>
          </a:p>
          <a:p>
            <a:r>
              <a:rPr lang="en-GB" dirty="0"/>
              <a:t>Updated 4</a:t>
            </a:r>
            <a:r>
              <a:rPr lang="en-GB" baseline="30000" dirty="0"/>
              <a:t>th</a:t>
            </a:r>
            <a:r>
              <a:rPr lang="en-GB" dirty="0"/>
              <a:t> April to  letter “Living with Covid-19 –testing update” 30.3.2022 </a:t>
            </a:r>
            <a:r>
              <a:rPr lang="en-GB" dirty="0" err="1"/>
              <a:t>NHSe</a:t>
            </a:r>
            <a:r>
              <a:rPr lang="en-GB" dirty="0"/>
              <a:t> and </a:t>
            </a:r>
            <a:r>
              <a:rPr lang="en-GB" dirty="0" err="1"/>
              <a:t>NHSi</a:t>
            </a:r>
            <a:r>
              <a:rPr lang="en-GB" dirty="0"/>
              <a:t>, and “Managing healthcare staff with symptoms of a respiratory infection or positive COVID-19 test result” 1.4.2022</a:t>
            </a:r>
          </a:p>
          <a:p>
            <a:r>
              <a:rPr lang="en-GB" dirty="0"/>
              <a:t> </a:t>
            </a:r>
            <a:endParaRPr lang="en-GB" b="1" dirty="0"/>
          </a:p>
          <a:p>
            <a:r>
              <a:rPr lang="en-GB" b="1" dirty="0"/>
              <a:t>Contents</a:t>
            </a:r>
          </a:p>
          <a:p>
            <a:r>
              <a:rPr lang="en-GB" dirty="0"/>
              <a:t>Action Card 1 –symptomatic staff member</a:t>
            </a:r>
          </a:p>
          <a:p>
            <a:r>
              <a:rPr lang="en-GB" dirty="0"/>
              <a:t>Action Card 2 –contact of confirmed/suspected case</a:t>
            </a:r>
          </a:p>
          <a:p>
            <a:r>
              <a:rPr lang="en-GB" dirty="0"/>
              <a:t>Visual of isolation and LFT test requirements depending on date and results</a:t>
            </a:r>
          </a:p>
          <a:p>
            <a:r>
              <a:rPr lang="en-GB" dirty="0"/>
              <a:t>Useful links and contacts</a:t>
            </a:r>
          </a:p>
          <a:p>
            <a:r>
              <a:rPr lang="en-GB" dirty="0"/>
              <a:t>Symptoms of COVID-19, flu and common respiratory infections.</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1720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E749-1202-4A2A-A698-695F039410C8}"/>
              </a:ext>
            </a:extLst>
          </p:cNvPr>
          <p:cNvSpPr>
            <a:spLocks noGrp="1"/>
          </p:cNvSpPr>
          <p:nvPr>
            <p:ph type="title"/>
          </p:nvPr>
        </p:nvSpPr>
        <p:spPr>
          <a:xfrm>
            <a:off x="2267744" y="214365"/>
            <a:ext cx="4032448" cy="720080"/>
          </a:xfrm>
          <a:solidFill>
            <a:srgbClr val="FF5050"/>
          </a:solidFill>
        </p:spPr>
        <p:txBody>
          <a:bodyPr>
            <a:noAutofit/>
          </a:bodyPr>
          <a:lstStyle/>
          <a:p>
            <a:r>
              <a:rPr lang="en-GB" sz="2000" dirty="0">
                <a:solidFill>
                  <a:schemeClr val="bg1"/>
                </a:solidFill>
              </a:rPr>
              <a:t>Scenario 1</a:t>
            </a:r>
            <a:br>
              <a:rPr lang="en-GB" sz="3200" dirty="0">
                <a:solidFill>
                  <a:schemeClr val="bg1"/>
                </a:solidFill>
              </a:rPr>
            </a:br>
            <a:r>
              <a:rPr lang="en-GB" sz="1800" dirty="0">
                <a:solidFill>
                  <a:schemeClr val="bg1"/>
                </a:solidFill>
              </a:rPr>
              <a:t>Staff Member with respiratory symptoms</a:t>
            </a:r>
            <a:endParaRPr lang="en-GB" sz="3200" dirty="0">
              <a:solidFill>
                <a:schemeClr val="bg1"/>
              </a:solidFill>
            </a:endParaRPr>
          </a:p>
        </p:txBody>
      </p:sp>
      <p:sp>
        <p:nvSpPr>
          <p:cNvPr id="3" name="Content Placeholder 2">
            <a:extLst>
              <a:ext uri="{FF2B5EF4-FFF2-40B4-BE49-F238E27FC236}">
                <a16:creationId xmlns:a16="http://schemas.microsoft.com/office/drawing/2014/main" id="{86C03473-21AD-49BF-B664-D6AE8386AABE}"/>
              </a:ext>
            </a:extLst>
          </p:cNvPr>
          <p:cNvSpPr>
            <a:spLocks noGrp="1"/>
          </p:cNvSpPr>
          <p:nvPr>
            <p:ph idx="1"/>
          </p:nvPr>
        </p:nvSpPr>
        <p:spPr>
          <a:xfrm>
            <a:off x="251520" y="954424"/>
            <a:ext cx="8712968" cy="5712630"/>
          </a:xfrm>
        </p:spPr>
        <p:txBody>
          <a:bodyPr>
            <a:normAutofit/>
          </a:bodyPr>
          <a:lstStyle/>
          <a:p>
            <a:pPr marL="0" indent="0">
              <a:buNone/>
            </a:pPr>
            <a:r>
              <a:rPr lang="en-GB" sz="1400" b="1" dirty="0"/>
              <a:t>Action Card 1  Staff member rings up line manager symptomatic of respiratory symptoms or develops symptoms whilst at work.</a:t>
            </a:r>
          </a:p>
          <a:p>
            <a:r>
              <a:rPr lang="en-GB" sz="1200" dirty="0"/>
              <a:t>Stay at home or immediately go home from work and avoid contact with other people</a:t>
            </a:r>
          </a:p>
          <a:p>
            <a:r>
              <a:rPr lang="en-GB" sz="1200" dirty="0"/>
              <a:t>Undertake a lateral flow test (Covid-19) – report result on Govt website and send copy of email  / text response to manager </a:t>
            </a:r>
          </a:p>
          <a:p>
            <a:pPr marL="0" indent="0">
              <a:buNone/>
            </a:pPr>
            <a:endParaRPr lang="en-GB" sz="2000" dirty="0"/>
          </a:p>
        </p:txBody>
      </p:sp>
      <p:graphicFrame>
        <p:nvGraphicFramePr>
          <p:cNvPr id="4" name="Object 3">
            <a:extLst>
              <a:ext uri="{FF2B5EF4-FFF2-40B4-BE49-F238E27FC236}">
                <a16:creationId xmlns:a16="http://schemas.microsoft.com/office/drawing/2014/main" id="{CBEAFE70-DA9A-4410-8989-30A0741BE0EE}"/>
              </a:ext>
            </a:extLst>
          </p:cNvPr>
          <p:cNvGraphicFramePr>
            <a:graphicFrameLocks noChangeAspect="1"/>
          </p:cNvGraphicFramePr>
          <p:nvPr>
            <p:extLst>
              <p:ext uri="{D42A27DB-BD31-4B8C-83A1-F6EECF244321}">
                <p14:modId xmlns:p14="http://schemas.microsoft.com/office/powerpoint/2010/main" val="2350932776"/>
              </p:ext>
            </p:extLst>
          </p:nvPr>
        </p:nvGraphicFramePr>
        <p:xfrm>
          <a:off x="5868144" y="4797152"/>
          <a:ext cx="720080" cy="457771"/>
        </p:xfrm>
        <a:graphic>
          <a:graphicData uri="http://schemas.openxmlformats.org/presentationml/2006/ole">
            <mc:AlternateContent xmlns:mc="http://schemas.openxmlformats.org/markup-compatibility/2006">
              <mc:Choice xmlns:v="urn:schemas-microsoft-com:vml" Requires="v">
                <p:oleObj spid="_x0000_s2148"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5868144" y="4797152"/>
                        <a:ext cx="720080" cy="457771"/>
                      </a:xfrm>
                      <a:prstGeom prst="rect">
                        <a:avLst/>
                      </a:prstGeom>
                    </p:spPr>
                  </p:pic>
                </p:oleObj>
              </mc:Fallback>
            </mc:AlternateContent>
          </a:graphicData>
        </a:graphic>
      </p:graphicFrame>
      <p:graphicFrame>
        <p:nvGraphicFramePr>
          <p:cNvPr id="7" name="Table 6">
            <a:extLst>
              <a:ext uri="{FF2B5EF4-FFF2-40B4-BE49-F238E27FC236}">
                <a16:creationId xmlns:a16="http://schemas.microsoft.com/office/drawing/2014/main" id="{C553F5BB-242D-47A0-8401-4A773CA4BE57}"/>
              </a:ext>
            </a:extLst>
          </p:cNvPr>
          <p:cNvGraphicFramePr>
            <a:graphicFrameLocks noGrp="1"/>
          </p:cNvGraphicFramePr>
          <p:nvPr>
            <p:extLst>
              <p:ext uri="{D42A27DB-BD31-4B8C-83A1-F6EECF244321}">
                <p14:modId xmlns:p14="http://schemas.microsoft.com/office/powerpoint/2010/main" val="2246075155"/>
              </p:ext>
            </p:extLst>
          </p:nvPr>
        </p:nvGraphicFramePr>
        <p:xfrm>
          <a:off x="179512" y="2132856"/>
          <a:ext cx="8496944" cy="4747558"/>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2748812213"/>
                    </a:ext>
                  </a:extLst>
                </a:gridCol>
                <a:gridCol w="2952328">
                  <a:extLst>
                    <a:ext uri="{9D8B030D-6E8A-4147-A177-3AD203B41FA5}">
                      <a16:colId xmlns:a16="http://schemas.microsoft.com/office/drawing/2014/main" val="3846634091"/>
                    </a:ext>
                  </a:extLst>
                </a:gridCol>
                <a:gridCol w="3024336">
                  <a:extLst>
                    <a:ext uri="{9D8B030D-6E8A-4147-A177-3AD203B41FA5}">
                      <a16:colId xmlns:a16="http://schemas.microsoft.com/office/drawing/2014/main" val="1882944115"/>
                    </a:ext>
                  </a:extLst>
                </a:gridCol>
              </a:tblGrid>
              <a:tr h="796517">
                <a:tc>
                  <a:txBody>
                    <a:bodyPr/>
                    <a:lstStyle/>
                    <a:p>
                      <a:pPr algn="ctr"/>
                      <a:r>
                        <a:rPr lang="en-GB" b="0" dirty="0"/>
                        <a:t>Negative LFT</a:t>
                      </a:r>
                    </a:p>
                  </a:txBody>
                  <a:tcPr>
                    <a:solidFill>
                      <a:srgbClr val="00B050"/>
                    </a:solidFill>
                  </a:tcPr>
                </a:tc>
                <a:tc gridSpan="2">
                  <a:txBody>
                    <a:bodyPr/>
                    <a:lstStyle/>
                    <a:p>
                      <a:pPr algn="ctr"/>
                      <a:r>
                        <a:rPr lang="en-GB" b="0" dirty="0"/>
                        <a:t>Positive COVID-19</a:t>
                      </a:r>
                      <a:r>
                        <a:rPr lang="en-GB" b="0" baseline="0" dirty="0"/>
                        <a:t> test result </a:t>
                      </a:r>
                      <a:r>
                        <a:rPr lang="en-GB" sz="1400" b="0" dirty="0"/>
                        <a:t>(no requirement for confirmatory PCR where positive LFT reported)</a:t>
                      </a:r>
                      <a:endParaRPr lang="en-GB" b="0" dirty="0"/>
                    </a:p>
                  </a:txBody>
                  <a:tcPr>
                    <a:solidFill>
                      <a:srgbClr val="FF5050"/>
                    </a:solidFill>
                  </a:tcPr>
                </a:tc>
                <a:tc hMerge="1">
                  <a:txBody>
                    <a:bodyPr/>
                    <a:lstStyle/>
                    <a:p>
                      <a:endParaRPr lang="en-GB"/>
                    </a:p>
                  </a:txBody>
                  <a:tcPr/>
                </a:tc>
                <a:extLst>
                  <a:ext uri="{0D108BD9-81ED-4DB2-BD59-A6C34878D82A}">
                    <a16:rowId xmlns:a16="http://schemas.microsoft.com/office/drawing/2014/main" val="3131646300"/>
                  </a:ext>
                </a:extLst>
              </a:tr>
              <a:tr h="42223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t>Return to work, if they feel well enough and do not have a fever.</a:t>
                      </a:r>
                    </a:p>
                  </a:txBody>
                  <a:tcPr/>
                </a:tc>
                <a:tc gridSpan="2">
                  <a:txBody>
                    <a:bodyPr/>
                    <a:lstStyle/>
                    <a:p>
                      <a:r>
                        <a:rPr lang="en-GB" sz="1100" dirty="0"/>
                        <a:t>Do</a:t>
                      </a:r>
                      <a:r>
                        <a:rPr lang="en-GB" sz="1100" baseline="0" dirty="0"/>
                        <a:t> not attend work after a positive COVID-19 result for 5 days</a:t>
                      </a:r>
                      <a:r>
                        <a:rPr lang="en-GB" sz="1100" dirty="0"/>
                        <a:t>, counting date of onset of symptoms (or</a:t>
                      </a:r>
                      <a:r>
                        <a:rPr lang="en-GB" sz="1100" baseline="0" dirty="0"/>
                        <a:t> </a:t>
                      </a:r>
                      <a:r>
                        <a:rPr lang="en-GB" sz="1100" dirty="0"/>
                        <a:t>date of test if no symptoms) as day zero.</a:t>
                      </a:r>
                    </a:p>
                  </a:txBody>
                  <a:tcPr/>
                </a:tc>
                <a:tc hMerge="1">
                  <a:txBody>
                    <a:bodyPr/>
                    <a:lstStyle/>
                    <a:p>
                      <a:endParaRPr lang="en-GB"/>
                    </a:p>
                  </a:txBody>
                  <a:tcPr/>
                </a:tc>
                <a:extLst>
                  <a:ext uri="{0D108BD9-81ED-4DB2-BD59-A6C34878D82A}">
                    <a16:rowId xmlns:a16="http://schemas.microsoft.com/office/drawing/2014/main" val="2854205236"/>
                  </a:ext>
                </a:extLst>
              </a:tr>
              <a:tr h="43060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t>Staff member to complete self declaration document for symptoms</a:t>
                      </a:r>
                    </a:p>
                  </a:txBody>
                  <a:tcPr/>
                </a:tc>
                <a:tc gridSpan="2">
                  <a:txBody>
                    <a:bodyPr/>
                    <a:lstStyle/>
                    <a:p>
                      <a:r>
                        <a:rPr lang="en-GB" sz="1100" dirty="0"/>
                        <a:t>Manager to contact trace for staff/patient exposures where staff member working in the 48hrs prior to onset of symptoms.</a:t>
                      </a:r>
                    </a:p>
                  </a:txBody>
                  <a:tcPr/>
                </a:tc>
                <a:tc hMerge="1">
                  <a:txBody>
                    <a:bodyPr/>
                    <a:lstStyle/>
                    <a:p>
                      <a:endParaRPr lang="en-GB"/>
                    </a:p>
                  </a:txBody>
                  <a:tcPr/>
                </a:tc>
                <a:extLst>
                  <a:ext uri="{0D108BD9-81ED-4DB2-BD59-A6C34878D82A}">
                    <a16:rowId xmlns:a16="http://schemas.microsoft.com/office/drawing/2014/main" val="1192227643"/>
                  </a:ext>
                </a:extLst>
              </a:tr>
              <a:tr h="3810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Manager to complete risk assessment document.</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Patient facing healthcare workers</a:t>
                      </a:r>
                      <a:r>
                        <a:rPr lang="en-GB" sz="1100" baseline="0" dirty="0"/>
                        <a:t> to START performing daily</a:t>
                      </a:r>
                      <a:r>
                        <a:rPr lang="en-GB" sz="1100" dirty="0"/>
                        <a:t> lateral flow tests (LFT) starting from day five provided they had no fever for at least 48hrs.  “Return to work” criteria is </a:t>
                      </a:r>
                      <a:r>
                        <a:rPr lang="en-GB" sz="1100" b="1" u="sng" dirty="0"/>
                        <a:t>TWO SUCCESSIVE </a:t>
                      </a:r>
                      <a:r>
                        <a:rPr lang="en-GB" sz="1100" dirty="0"/>
                        <a:t>negative lateral flow tests, taken 24hrs apart.  </a:t>
                      </a:r>
                    </a:p>
                  </a:txBody>
                  <a:tcPr/>
                </a:tc>
                <a:tc hMerge="1">
                  <a:txBody>
                    <a:bodyPr/>
                    <a:lstStyle/>
                    <a:p>
                      <a:endParaRPr lang="en-GB"/>
                    </a:p>
                  </a:txBody>
                  <a:tcPr/>
                </a:tc>
                <a:extLst>
                  <a:ext uri="{0D108BD9-81ED-4DB2-BD59-A6C34878D82A}">
                    <a16:rowId xmlns:a16="http://schemas.microsoft.com/office/drawing/2014/main" val="926237150"/>
                  </a:ext>
                </a:extLst>
              </a:tr>
              <a:tr h="381000">
                <a:tc v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a:t>Colleagues with no patient contacts may return to work after 5 days if well, and do not have a fever.</a:t>
                      </a:r>
                      <a:endParaRPr lang="en-GB" sz="1100" dirty="0"/>
                    </a:p>
                  </a:txBody>
                  <a:tcPr/>
                </a:tc>
                <a:tc hMerge="1">
                  <a:txBody>
                    <a:bodyPr/>
                    <a:lstStyle/>
                    <a:p>
                      <a:endParaRPr lang="en-GB"/>
                    </a:p>
                  </a:txBody>
                  <a:tcPr/>
                </a:tc>
                <a:extLst>
                  <a:ext uri="{0D108BD9-81ED-4DB2-BD59-A6C34878D82A}">
                    <a16:rowId xmlns:a16="http://schemas.microsoft.com/office/drawing/2014/main" val="1713556447"/>
                  </a:ext>
                </a:extLst>
              </a:tr>
              <a:tr h="332968">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t>Continue with twice weekly LFD test starting 48 hours after the onset of symptoms</a:t>
                      </a:r>
                    </a:p>
                  </a:txBody>
                  <a:tcPr/>
                </a:tc>
                <a:tc>
                  <a:txBody>
                    <a:bodyPr/>
                    <a:lstStyle/>
                    <a:p>
                      <a:pPr algn="ctr"/>
                      <a:r>
                        <a:rPr lang="en-GB" sz="1100" dirty="0">
                          <a:solidFill>
                            <a:schemeClr val="bg1"/>
                          </a:solidFill>
                        </a:rPr>
                        <a:t>Frontline HCW -Negative LFT </a:t>
                      </a:r>
                    </a:p>
                    <a:p>
                      <a:pPr algn="ctr"/>
                      <a:r>
                        <a:rPr lang="en-GB" sz="1100" b="0" dirty="0"/>
                        <a:t>See illustration on</a:t>
                      </a:r>
                      <a:r>
                        <a:rPr lang="en-GB" sz="1100" b="0" baseline="0" dirty="0"/>
                        <a:t> page 4</a:t>
                      </a:r>
                      <a:endParaRPr lang="en-GB" sz="1100" dirty="0">
                        <a:solidFill>
                          <a:schemeClr val="bg1"/>
                        </a:solidFill>
                      </a:endParaRPr>
                    </a:p>
                  </a:txBody>
                  <a:tcPr>
                    <a:solidFill>
                      <a:srgbClr val="00B050"/>
                    </a:solidFill>
                  </a:tcPr>
                </a:tc>
                <a:tc>
                  <a:txBody>
                    <a:bodyPr/>
                    <a:lstStyle/>
                    <a:p>
                      <a:pPr algn="ctr"/>
                      <a:r>
                        <a:rPr lang="en-GB" sz="1100" dirty="0">
                          <a:solidFill>
                            <a:schemeClr val="bg1"/>
                          </a:solidFill>
                        </a:rPr>
                        <a:t>Frontline</a:t>
                      </a:r>
                      <a:r>
                        <a:rPr lang="en-GB" sz="1100" baseline="0" dirty="0">
                          <a:solidFill>
                            <a:schemeClr val="bg1"/>
                          </a:solidFill>
                        </a:rPr>
                        <a:t> HCW </a:t>
                      </a:r>
                      <a:r>
                        <a:rPr lang="en-GB" sz="1100" dirty="0">
                          <a:solidFill>
                            <a:schemeClr val="bg1"/>
                          </a:solidFill>
                        </a:rPr>
                        <a:t>Positive LFT</a:t>
                      </a:r>
                    </a:p>
                    <a:p>
                      <a:pPr algn="ctr"/>
                      <a:r>
                        <a:rPr lang="en-GB" sz="1100" b="0" dirty="0"/>
                        <a:t>See illustration on page 4</a:t>
                      </a:r>
                      <a:endParaRPr lang="en-GB" sz="1100" dirty="0">
                        <a:solidFill>
                          <a:schemeClr val="bg1"/>
                        </a:solidFill>
                      </a:endParaRPr>
                    </a:p>
                  </a:txBody>
                  <a:tcPr>
                    <a:solidFill>
                      <a:srgbClr val="FF5050"/>
                    </a:solidFill>
                  </a:tcPr>
                </a:tc>
                <a:extLst>
                  <a:ext uri="{0D108BD9-81ED-4DB2-BD59-A6C34878D82A}">
                    <a16:rowId xmlns:a16="http://schemas.microsoft.com/office/drawing/2014/main" val="398706172"/>
                  </a:ext>
                </a:extLst>
              </a:tr>
              <a:tr h="444352">
                <a:tc>
                  <a: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GB" sz="1100" dirty="0"/>
                        <a:t>Rigorously follow the IPC precautions and PPE guidance already in place.</a:t>
                      </a:r>
                    </a:p>
                    <a:p>
                      <a:pPr marL="171450" indent="-171450">
                        <a:buFont typeface="Arial" charset="0"/>
                        <a:buChar char="•"/>
                      </a:pPr>
                      <a:endParaRPr lang="en-GB" sz="1100" dirty="0"/>
                    </a:p>
                  </a:txBody>
                  <a:tcPr/>
                </a:tc>
                <a:tc>
                  <a:txBody>
                    <a:bodyPr/>
                    <a:lstStyle/>
                    <a:p>
                      <a:r>
                        <a:rPr lang="en-GB" sz="1100" dirty="0"/>
                        <a:t>Return to work on day six (or on second neg LFD Test), provided pre shift LFT remains</a:t>
                      </a:r>
                      <a:r>
                        <a:rPr lang="en-GB" sz="1100" baseline="0" dirty="0"/>
                        <a:t> </a:t>
                      </a:r>
                      <a:r>
                        <a:rPr lang="en-GB" sz="1100" dirty="0"/>
                        <a:t>negative and no fever present.</a:t>
                      </a:r>
                    </a:p>
                  </a:txBody>
                  <a:tcPr/>
                </a:tc>
                <a:tc>
                  <a:txBody>
                    <a:bodyPr/>
                    <a:lstStyle/>
                    <a:p>
                      <a:r>
                        <a:rPr lang="en-GB" sz="1100" dirty="0"/>
                        <a:t>Remain</a:t>
                      </a:r>
                      <a:r>
                        <a:rPr lang="en-GB" sz="1100" baseline="0" dirty="0"/>
                        <a:t> at home and continue to test every 24 hours up to day 10 after symptoms started.</a:t>
                      </a:r>
                      <a:endParaRPr lang="en-GB" sz="1100" dirty="0"/>
                    </a:p>
                  </a:txBody>
                  <a:tcPr/>
                </a:tc>
                <a:extLst>
                  <a:ext uri="{0D108BD9-81ED-4DB2-BD59-A6C34878D82A}">
                    <a16:rowId xmlns:a16="http://schemas.microsoft.com/office/drawing/2014/main" val="949548926"/>
                  </a:ext>
                </a:extLst>
              </a:tr>
              <a:tr h="644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Manager to complete risk assessment. Continue with twice weekly LFD. Remain rigorous with IPC precautions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endParaRPr lang="en-GB"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If LFD </a:t>
                      </a:r>
                      <a:r>
                        <a:rPr lang="en-GB" sz="1100" dirty="0" err="1"/>
                        <a:t>pos</a:t>
                      </a:r>
                      <a:r>
                        <a:rPr lang="en-GB" sz="1100" dirty="0"/>
                        <a:t> at day 10, Manager to complete risk assessment for return to work. Continue with twice weekly LFD tests. Remain rigorous with IPC precautions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txBody>
                  <a:tcPr/>
                </a:tc>
                <a:extLst>
                  <a:ext uri="{0D108BD9-81ED-4DB2-BD59-A6C34878D82A}">
                    <a16:rowId xmlns:a16="http://schemas.microsoft.com/office/drawing/2014/main" val="3505123485"/>
                  </a:ext>
                </a:extLst>
              </a:tr>
            </a:tbl>
          </a:graphicData>
        </a:graphic>
      </p:graphicFrame>
    </p:spTree>
    <p:extLst>
      <p:ext uri="{BB962C8B-B14F-4D97-AF65-F5344CB8AC3E}">
        <p14:creationId xmlns:p14="http://schemas.microsoft.com/office/powerpoint/2010/main" val="257200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E749-1202-4A2A-A698-695F039410C8}"/>
              </a:ext>
            </a:extLst>
          </p:cNvPr>
          <p:cNvSpPr>
            <a:spLocks noGrp="1"/>
          </p:cNvSpPr>
          <p:nvPr>
            <p:ph type="title"/>
          </p:nvPr>
        </p:nvSpPr>
        <p:spPr>
          <a:xfrm>
            <a:off x="2123728" y="291012"/>
            <a:ext cx="4248472" cy="648071"/>
          </a:xfrm>
          <a:solidFill>
            <a:srgbClr val="FF5050"/>
          </a:solidFill>
        </p:spPr>
        <p:txBody>
          <a:bodyPr>
            <a:noAutofit/>
          </a:bodyPr>
          <a:lstStyle/>
          <a:p>
            <a:r>
              <a:rPr lang="en-GB" sz="2000" dirty="0">
                <a:solidFill>
                  <a:schemeClr val="bg1"/>
                </a:solidFill>
              </a:rPr>
              <a:t>Scenario 2</a:t>
            </a:r>
            <a:br>
              <a:rPr lang="en-GB" sz="2000" dirty="0">
                <a:solidFill>
                  <a:schemeClr val="bg1"/>
                </a:solidFill>
              </a:rPr>
            </a:br>
            <a:r>
              <a:rPr lang="en-GB" sz="1600" dirty="0">
                <a:solidFill>
                  <a:schemeClr val="bg1"/>
                </a:solidFill>
              </a:rPr>
              <a:t>Asymptomatic staff member with COVID Contact</a:t>
            </a:r>
          </a:p>
        </p:txBody>
      </p:sp>
      <p:sp>
        <p:nvSpPr>
          <p:cNvPr id="3" name="Content Placeholder 2">
            <a:extLst>
              <a:ext uri="{FF2B5EF4-FFF2-40B4-BE49-F238E27FC236}">
                <a16:creationId xmlns:a16="http://schemas.microsoft.com/office/drawing/2014/main" id="{86C03473-21AD-49BF-B664-D6AE8386AABE}"/>
              </a:ext>
            </a:extLst>
          </p:cNvPr>
          <p:cNvSpPr>
            <a:spLocks noGrp="1"/>
          </p:cNvSpPr>
          <p:nvPr>
            <p:ph idx="1"/>
          </p:nvPr>
        </p:nvSpPr>
        <p:spPr>
          <a:xfrm>
            <a:off x="240401" y="1025353"/>
            <a:ext cx="8364047" cy="2115615"/>
          </a:xfrm>
        </p:spPr>
        <p:txBody>
          <a:bodyPr>
            <a:normAutofit/>
          </a:bodyPr>
          <a:lstStyle/>
          <a:p>
            <a:pPr marL="0" indent="0">
              <a:buNone/>
            </a:pPr>
            <a:r>
              <a:rPr lang="en-GB" sz="1200" b="1" dirty="0"/>
              <a:t>Action Card 2-  People who live in the same household as someone with COVID-19 are at the highest risk of becoming infected because they have prolonged close contact. People who stay overnight in the household of someone with COVID-19 are also at higher risk. It can take up to 10 days for infection to develop. It is possible to pass on COVID-19 to others, even if you have no symptoms.</a:t>
            </a:r>
          </a:p>
          <a:p>
            <a:pPr marL="0" indent="0">
              <a:buNone/>
            </a:pPr>
            <a:endParaRPr lang="en-GB" sz="1200" b="1" dirty="0"/>
          </a:p>
          <a:p>
            <a:r>
              <a:rPr lang="en-GB" sz="1200" b="1" dirty="0"/>
              <a:t>Staff member must inform their manager if they have been a close contact of someone with confirmed COVID-19. </a:t>
            </a:r>
          </a:p>
          <a:p>
            <a:r>
              <a:rPr lang="en-GB" sz="1200" b="1" dirty="0"/>
              <a:t>Patient-facing staff member with close contact to continue with twice weekly LFT testing</a:t>
            </a:r>
          </a:p>
          <a:p>
            <a:r>
              <a:rPr lang="en-GB" sz="1200" b="1" dirty="0"/>
              <a:t>Staff Member remains rigorous with IPC precautions and  remains vigilant for the development of symptoms  and complete the daily self declaration (arrange covid-19 test if symptomatic)</a:t>
            </a:r>
          </a:p>
          <a:p>
            <a:r>
              <a:rPr lang="en-GB" sz="1200" b="1" dirty="0"/>
              <a:t>If symptoms develop follow action card scenario 1</a:t>
            </a:r>
          </a:p>
          <a:p>
            <a:endParaRPr lang="en-GB" sz="1000" b="1" dirty="0"/>
          </a:p>
        </p:txBody>
      </p:sp>
      <p:graphicFrame>
        <p:nvGraphicFramePr>
          <p:cNvPr id="4" name="Table 4">
            <a:extLst>
              <a:ext uri="{FF2B5EF4-FFF2-40B4-BE49-F238E27FC236}">
                <a16:creationId xmlns:a16="http://schemas.microsoft.com/office/drawing/2014/main" id="{5D39AAE4-1817-4743-9B64-C15F3F81EFDA}"/>
              </a:ext>
            </a:extLst>
          </p:cNvPr>
          <p:cNvGraphicFramePr>
            <a:graphicFrameLocks noGrp="1"/>
          </p:cNvGraphicFramePr>
          <p:nvPr>
            <p:extLst>
              <p:ext uri="{D42A27DB-BD31-4B8C-83A1-F6EECF244321}">
                <p14:modId xmlns:p14="http://schemas.microsoft.com/office/powerpoint/2010/main" val="1516834346"/>
              </p:ext>
            </p:extLst>
          </p:nvPr>
        </p:nvGraphicFramePr>
        <p:xfrm>
          <a:off x="421859" y="3227239"/>
          <a:ext cx="8182589" cy="3146765"/>
        </p:xfrm>
        <a:graphic>
          <a:graphicData uri="http://schemas.openxmlformats.org/drawingml/2006/table">
            <a:tbl>
              <a:tblPr firstRow="1" bandRow="1">
                <a:tableStyleId>{5C22544A-7EE6-4342-B048-85BDC9FD1C3A}</a:tableStyleId>
              </a:tblPr>
              <a:tblGrid>
                <a:gridCol w="8182589">
                  <a:extLst>
                    <a:ext uri="{9D8B030D-6E8A-4147-A177-3AD203B41FA5}">
                      <a16:colId xmlns:a16="http://schemas.microsoft.com/office/drawing/2014/main" val="2748812213"/>
                    </a:ext>
                  </a:extLst>
                </a:gridCol>
              </a:tblGrid>
              <a:tr h="496808">
                <a:tc>
                  <a:txBody>
                    <a:bodyPr/>
                    <a:lstStyle/>
                    <a:p>
                      <a:pPr marL="0" indent="0">
                        <a:buNone/>
                      </a:pPr>
                      <a:r>
                        <a:rPr lang="en-GB" sz="1600" dirty="0"/>
                        <a:t>Manager to complete risk assessment document.</a:t>
                      </a:r>
                    </a:p>
                    <a:p>
                      <a:pPr marL="0" indent="0">
                        <a:buNone/>
                      </a:pPr>
                      <a:endParaRPr lang="en-GB" sz="1200" dirty="0"/>
                    </a:p>
                  </a:txBody>
                  <a:tcPr/>
                </a:tc>
                <a:extLst>
                  <a:ext uri="{0D108BD9-81ED-4DB2-BD59-A6C34878D82A}">
                    <a16:rowId xmlns:a16="http://schemas.microsoft.com/office/drawing/2014/main" val="2854205236"/>
                  </a:ext>
                </a:extLst>
              </a:tr>
              <a:tr h="263016">
                <a:tc>
                  <a:txBody>
                    <a:bodyPr/>
                    <a:lstStyle/>
                    <a:p>
                      <a:pPr marL="0" indent="0">
                        <a:buFontTx/>
                        <a:buNone/>
                      </a:pPr>
                      <a:r>
                        <a:rPr lang="en-GB" sz="1200" dirty="0"/>
                        <a:t>Consider deployment</a:t>
                      </a:r>
                      <a:r>
                        <a:rPr lang="en-GB" sz="1200" baseline="0" dirty="0"/>
                        <a:t> to areas or a role where there is lower risk of impact of transmission to others.</a:t>
                      </a:r>
                      <a:endParaRPr lang="en-GB" sz="1200" dirty="0"/>
                    </a:p>
                  </a:txBody>
                  <a:tcPr/>
                </a:tc>
                <a:extLst>
                  <a:ext uri="{0D108BD9-81ED-4DB2-BD59-A6C34878D82A}">
                    <a16:rowId xmlns:a16="http://schemas.microsoft.com/office/drawing/2014/main" val="3257512573"/>
                  </a:ext>
                </a:extLst>
              </a:tr>
              <a:tr h="74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HIGH RISK AREAS</a:t>
                      </a:r>
                      <a:r>
                        <a:rPr lang="en-GB" sz="1200" baseline="0" dirty="0"/>
                        <a:t>  -</a:t>
                      </a:r>
                      <a:r>
                        <a:rPr lang="en-GB" sz="1200" dirty="0"/>
                        <a:t> Ward 12 (HRI)  Macmillan &amp; </a:t>
                      </a:r>
                      <a:r>
                        <a:rPr lang="en-GB" sz="1200" dirty="0" err="1"/>
                        <a:t>Greenlea</a:t>
                      </a:r>
                      <a:r>
                        <a:rPr lang="en-GB" sz="1200" dirty="0"/>
                        <a:t> and NICU units, Lateral flow tests (LFT) to be completed daily for 10 days prior to the start of each shift, reported into the National system and proof send to line  manager.</a:t>
                      </a:r>
                    </a:p>
                    <a:p>
                      <a:pPr marL="0" indent="0">
                        <a:buFontTx/>
                        <a:buNone/>
                      </a:pPr>
                      <a:endParaRPr lang="en-GB" sz="900" dirty="0"/>
                    </a:p>
                  </a:txBody>
                  <a:tcPr/>
                </a:tc>
                <a:extLst>
                  <a:ext uri="{0D108BD9-81ED-4DB2-BD59-A6C34878D82A}">
                    <a16:rowId xmlns:a16="http://schemas.microsoft.com/office/drawing/2014/main" val="4149317207"/>
                  </a:ext>
                </a:extLst>
              </a:tr>
              <a:tr h="1577045">
                <a:tc>
                  <a:txBody>
                    <a:bodyPr/>
                    <a:lstStyle/>
                    <a:p>
                      <a:pPr marL="0" indent="0">
                        <a:buFontTx/>
                        <a:buNone/>
                      </a:pPr>
                      <a:endParaRPr lang="en-GB" sz="1200" dirty="0"/>
                    </a:p>
                    <a:p>
                      <a:pPr marL="0" indent="0">
                        <a:buFontTx/>
                        <a:buNone/>
                      </a:pPr>
                      <a:r>
                        <a:rPr lang="en-GB" sz="1200" dirty="0"/>
                        <a:t>Return to work may then proceed with the following risk mitigations in place for 10 days from date of last contact.</a:t>
                      </a:r>
                    </a:p>
                    <a:p>
                      <a:pPr marL="171450" indent="-171450">
                        <a:buFontTx/>
                        <a:buChar char="-"/>
                      </a:pPr>
                      <a:r>
                        <a:rPr lang="en-GB" sz="1200" dirty="0"/>
                        <a:t>They must not have fever.</a:t>
                      </a:r>
                    </a:p>
                    <a:p>
                      <a:pPr marL="171450" indent="-171450">
                        <a:buFontTx/>
                        <a:buChar char="-"/>
                      </a:pPr>
                      <a:r>
                        <a:rPr lang="en-GB" sz="1200" dirty="0"/>
                        <a:t>Proof of completed LFT on the day, where applicable.</a:t>
                      </a:r>
                    </a:p>
                    <a:p>
                      <a:pPr marL="171450" indent="-171450">
                        <a:buFontTx/>
                        <a:buChar char="-"/>
                      </a:pPr>
                      <a:r>
                        <a:rPr lang="en-GB" sz="1200" dirty="0"/>
                        <a:t>PPE to worn at all times (IIR surgical face mask minimum.  If FFP3 required must be NON-VALVED)</a:t>
                      </a:r>
                    </a:p>
                    <a:p>
                      <a:pPr marL="171450" indent="-171450">
                        <a:buFontTx/>
                        <a:buChar char="-"/>
                      </a:pPr>
                      <a:r>
                        <a:rPr lang="en-GB" sz="1200" dirty="0"/>
                        <a:t>Must maintain 2 metre social distancing where possible.</a:t>
                      </a:r>
                    </a:p>
                    <a:p>
                      <a:pPr marL="171450" indent="-171450">
                        <a:buFontTx/>
                        <a:buChar char="-"/>
                      </a:pPr>
                      <a:r>
                        <a:rPr lang="en-GB" sz="1200" dirty="0"/>
                        <a:t>No breaks to be taken with other colleagues.</a:t>
                      </a:r>
                    </a:p>
                  </a:txBody>
                  <a:tcPr/>
                </a:tc>
                <a:extLst>
                  <a:ext uri="{0D108BD9-81ED-4DB2-BD59-A6C34878D82A}">
                    <a16:rowId xmlns:a16="http://schemas.microsoft.com/office/drawing/2014/main" val="1085438498"/>
                  </a:ext>
                </a:extLst>
              </a:tr>
            </a:tbl>
          </a:graphicData>
        </a:graphic>
      </p:graphicFrame>
    </p:spTree>
    <p:extLst>
      <p:ext uri="{BB962C8B-B14F-4D97-AF65-F5344CB8AC3E}">
        <p14:creationId xmlns:p14="http://schemas.microsoft.com/office/powerpoint/2010/main" val="34288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B81603-1B21-411B-A787-8D94B2D1A005}"/>
              </a:ext>
            </a:extLst>
          </p:cNvPr>
          <p:cNvSpPr/>
          <p:nvPr/>
        </p:nvSpPr>
        <p:spPr>
          <a:xfrm>
            <a:off x="251520" y="980728"/>
            <a:ext cx="7920880" cy="489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ysClr val="windowText" lastClr="000000"/>
                </a:solidFill>
              </a:rPr>
              <a:t>Isolation and LFT test requirements for </a:t>
            </a:r>
            <a:r>
              <a:rPr lang="en-GB" sz="2000" b="1" u="sng" dirty="0">
                <a:solidFill>
                  <a:sysClr val="windowText" lastClr="000000"/>
                </a:solidFill>
              </a:rPr>
              <a:t>patient facing healthcare </a:t>
            </a:r>
            <a:r>
              <a:rPr lang="en-GB" sz="2000" b="1" dirty="0">
                <a:solidFill>
                  <a:sysClr val="windowText" lastClr="000000"/>
                </a:solidFill>
              </a:rPr>
              <a:t>colleagues. </a:t>
            </a:r>
          </a:p>
        </p:txBody>
      </p:sp>
      <p:pic>
        <p:nvPicPr>
          <p:cNvPr id="4" name="Picture 3">
            <a:extLst>
              <a:ext uri="{FF2B5EF4-FFF2-40B4-BE49-F238E27FC236}">
                <a16:creationId xmlns:a16="http://schemas.microsoft.com/office/drawing/2014/main" id="{D6E0E819-3648-4A5C-9D67-86F1E2547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5" y="1628800"/>
            <a:ext cx="7128792" cy="4118730"/>
          </a:xfrm>
          <a:prstGeom prst="rect">
            <a:avLst/>
          </a:prstGeom>
        </p:spPr>
      </p:pic>
    </p:spTree>
    <p:extLst>
      <p:ext uri="{BB962C8B-B14F-4D97-AF65-F5344CB8AC3E}">
        <p14:creationId xmlns:p14="http://schemas.microsoft.com/office/powerpoint/2010/main" val="196413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F4F5-469E-4C72-B557-F36FA31DFDDB}"/>
              </a:ext>
            </a:extLst>
          </p:cNvPr>
          <p:cNvSpPr>
            <a:spLocks noGrp="1"/>
          </p:cNvSpPr>
          <p:nvPr>
            <p:ph type="title"/>
          </p:nvPr>
        </p:nvSpPr>
        <p:spPr>
          <a:xfrm>
            <a:off x="465371" y="1052736"/>
            <a:ext cx="8229600" cy="720080"/>
          </a:xfrm>
          <a:solidFill>
            <a:srgbClr val="CC3300"/>
          </a:solidFill>
        </p:spPr>
        <p:txBody>
          <a:bodyPr>
            <a:normAutofit fontScale="90000"/>
          </a:bodyPr>
          <a:lstStyle/>
          <a:p>
            <a:r>
              <a:rPr lang="en-GB" b="1" dirty="0">
                <a:solidFill>
                  <a:schemeClr val="bg1"/>
                </a:solidFill>
                <a:latin typeface="Calibri Light" panose="020F0302020204030204" pitchFamily="34" charset="0"/>
                <a:cs typeface="Calibri Light" panose="020F0302020204030204" pitchFamily="34" charset="0"/>
              </a:rPr>
              <a:t>Useful links and contact details</a:t>
            </a:r>
          </a:p>
        </p:txBody>
      </p:sp>
      <p:sp>
        <p:nvSpPr>
          <p:cNvPr id="3" name="Content Placeholder 2">
            <a:extLst>
              <a:ext uri="{FF2B5EF4-FFF2-40B4-BE49-F238E27FC236}">
                <a16:creationId xmlns:a16="http://schemas.microsoft.com/office/drawing/2014/main" id="{D9F0C2FA-F7C9-48C2-8974-0B312780CE85}"/>
              </a:ext>
            </a:extLst>
          </p:cNvPr>
          <p:cNvSpPr>
            <a:spLocks noGrp="1"/>
          </p:cNvSpPr>
          <p:nvPr>
            <p:ph idx="1"/>
          </p:nvPr>
        </p:nvSpPr>
        <p:spPr>
          <a:xfrm>
            <a:off x="457200" y="1916832"/>
            <a:ext cx="8363272" cy="4320480"/>
          </a:xfrm>
        </p:spPr>
        <p:txBody>
          <a:bodyPr>
            <a:normAutofit lnSpcReduction="10000"/>
          </a:bodyPr>
          <a:lstStyle/>
          <a:p>
            <a:pPr marL="0" indent="0">
              <a:buNone/>
            </a:pPr>
            <a:r>
              <a:rPr lang="en-GB" sz="1200" b="1" dirty="0">
                <a:latin typeface="Arial" panose="020B0604020202020204" pitchFamily="34" charset="0"/>
                <a:ea typeface="Times New Roman" panose="02020603050405020304" pitchFamily="18" charset="0"/>
              </a:rPr>
              <a:t>FORMS:     </a:t>
            </a:r>
            <a:r>
              <a:rPr lang="en-GB" sz="1200" dirty="0">
                <a:latin typeface="Arial" panose="020B0604020202020204" pitchFamily="34" charset="0"/>
                <a:ea typeface="Times New Roman" panose="02020603050405020304" pitchFamily="18" charset="0"/>
              </a:rPr>
              <a:t>Manager Risk Assessment Form           </a:t>
            </a:r>
          </a:p>
          <a:p>
            <a:pPr marL="0" indent="0">
              <a:buNone/>
            </a:pPr>
            <a:r>
              <a:rPr lang="en-GB" sz="1200" dirty="0">
                <a:latin typeface="Arial" panose="020B0604020202020204" pitchFamily="34" charset="0"/>
                <a:ea typeface="Times New Roman" panose="02020603050405020304" pitchFamily="18" charset="0"/>
              </a:rPr>
              <a:t>     </a:t>
            </a:r>
          </a:p>
          <a:p>
            <a:pPr marL="0" indent="0">
              <a:buNone/>
            </a:pPr>
            <a:r>
              <a:rPr lang="en-GB" sz="1200" b="1" dirty="0">
                <a:effectLst/>
                <a:latin typeface="Arial" panose="020B0604020202020204" pitchFamily="34" charset="0"/>
                <a:ea typeface="Calibri" panose="020F0502020204030204" pitchFamily="34" charset="0"/>
              </a:rPr>
              <a:t>Ordering Lateral Flow Tests</a:t>
            </a:r>
          </a:p>
          <a:p>
            <a:pPr marL="0" indent="0">
              <a:buNone/>
            </a:pPr>
            <a:r>
              <a:rPr lang="en-GB" sz="1200" dirty="0">
                <a:effectLst/>
                <a:latin typeface="Arial" panose="020B0604020202020204" pitchFamily="34" charset="0"/>
                <a:ea typeface="Calibri" panose="020F0502020204030204" pitchFamily="34" charset="0"/>
              </a:rPr>
              <a:t>Orders should now be placed via the online portal at </a:t>
            </a:r>
            <a:r>
              <a:rPr lang="en-GB" sz="1200" u="sng" dirty="0">
                <a:solidFill>
                  <a:srgbClr val="8A3B8F"/>
                </a:solidFill>
                <a:effectLst/>
                <a:latin typeface="Arial" panose="020B0604020202020204" pitchFamily="34" charset="0"/>
                <a:ea typeface="Calibri" panose="020F0502020204030204" pitchFamily="34" charset="0"/>
                <a:hlinkClick r:id="rId2"/>
              </a:rPr>
              <a:t>https://www.gov.uk/order-coronavirus-rapid-lateral-flow-tests</a:t>
            </a:r>
            <a:r>
              <a:rPr lang="en-GB" sz="1200" dirty="0">
                <a:solidFill>
                  <a:srgbClr val="393D47"/>
                </a:solidFill>
                <a:effectLst/>
                <a:latin typeface="Arial" panose="020B0604020202020204" pitchFamily="34" charset="0"/>
                <a:ea typeface="Calibri" panose="020F050202020403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200" b="1" dirty="0">
              <a:latin typeface="Arial" panose="020B0604020202020204" pitchFamily="34" charset="0"/>
              <a:ea typeface="Times New Roman" panose="02020603050405020304" pitchFamily="18" charset="0"/>
            </a:endParaRPr>
          </a:p>
          <a:p>
            <a:pPr marL="0" indent="0">
              <a:buNone/>
            </a:pPr>
            <a:r>
              <a:rPr lang="en-GB" sz="1200" b="1" dirty="0">
                <a:latin typeface="Arial" panose="020B0604020202020204" pitchFamily="34" charset="0"/>
                <a:ea typeface="Times New Roman" panose="02020603050405020304" pitchFamily="18" charset="0"/>
              </a:rPr>
              <a:t>Occupational Health  -  </a:t>
            </a:r>
            <a:r>
              <a:rPr lang="en-GB" sz="1100" dirty="0">
                <a:latin typeface="Arial" panose="020B0604020202020204" pitchFamily="34" charset="0"/>
                <a:ea typeface="Times New Roman" panose="02020603050405020304" pitchFamily="18" charset="0"/>
              </a:rPr>
              <a:t>01484 34 4280 </a:t>
            </a:r>
            <a:r>
              <a:rPr lang="en-GB" sz="1050" dirty="0">
                <a:latin typeface="Arial" panose="020B0604020202020204" pitchFamily="34" charset="0"/>
                <a:cs typeface="Arial" panose="020B0604020202020204" pitchFamily="34" charset="0"/>
              </a:rPr>
              <a:t>or by email on occupational.healthCHT@cht.nhs.uk</a:t>
            </a:r>
          </a:p>
          <a:p>
            <a:pPr marL="0" indent="0">
              <a:buNone/>
            </a:pPr>
            <a:endParaRPr lang="en-GB" sz="1200" b="1" dirty="0">
              <a:latin typeface="Arial" panose="020B0604020202020204" pitchFamily="34" charset="0"/>
              <a:ea typeface="Times New Roman" panose="02020603050405020304" pitchFamily="18" charset="0"/>
            </a:endParaRPr>
          </a:p>
          <a:p>
            <a:pPr marL="0" indent="0">
              <a:buNone/>
            </a:pPr>
            <a:r>
              <a:rPr lang="en-GB" sz="1200" b="1" dirty="0">
                <a:latin typeface="Arial" panose="020B0604020202020204" pitchFamily="34" charset="0"/>
                <a:ea typeface="Times New Roman" panose="02020603050405020304" pitchFamily="18" charset="0"/>
              </a:rPr>
              <a:t>Microbiologist </a:t>
            </a:r>
            <a:r>
              <a:rPr lang="en-GB" sz="1050" dirty="0">
                <a:latin typeface="Arial" panose="020B0604020202020204" pitchFamily="34" charset="0"/>
                <a:ea typeface="Times New Roman" panose="02020603050405020304" pitchFamily="18" charset="0"/>
              </a:rPr>
              <a:t>- On call through hospital switchboard.</a:t>
            </a:r>
          </a:p>
          <a:p>
            <a:pPr marL="0" indent="0">
              <a:buNone/>
            </a:pPr>
            <a:endParaRPr lang="en-GB" sz="1050" dirty="0">
              <a:latin typeface="Arial" panose="020B0604020202020204" pitchFamily="34" charset="0"/>
              <a:ea typeface="Times New Roman" panose="02020603050405020304" pitchFamily="18" charset="0"/>
            </a:endParaRPr>
          </a:p>
          <a:p>
            <a:pPr marL="0" indent="0">
              <a:buNone/>
            </a:pPr>
            <a:r>
              <a:rPr lang="en-GB" sz="1200" b="1" dirty="0">
                <a:effectLst/>
                <a:latin typeface="Arial" panose="020B0604020202020204" pitchFamily="34" charset="0"/>
                <a:ea typeface="Times New Roman" panose="02020603050405020304" pitchFamily="18" charset="0"/>
              </a:rPr>
              <a:t>Infection Control - </a:t>
            </a:r>
            <a:r>
              <a:rPr lang="en-GB" sz="1050" dirty="0">
                <a:latin typeface="Arial" panose="020B0604020202020204" pitchFamily="34" charset="0"/>
                <a:ea typeface="Times New Roman" panose="02020603050405020304" pitchFamily="18" charset="0"/>
              </a:rPr>
              <a:t>On call through hospital switchboard.</a:t>
            </a:r>
          </a:p>
          <a:p>
            <a:pPr marL="0" indent="0">
              <a:buNone/>
            </a:pPr>
            <a:endParaRPr lang="en-GB" sz="1050" dirty="0">
              <a:latin typeface="Arial" panose="020B0604020202020204" pitchFamily="34" charset="0"/>
              <a:ea typeface="Times New Roman" panose="02020603050405020304" pitchFamily="18" charset="0"/>
            </a:endParaRPr>
          </a:p>
          <a:p>
            <a:pPr marL="0" indent="0">
              <a:buNone/>
            </a:pPr>
            <a:r>
              <a:rPr lang="en-GB" sz="1200" b="1" dirty="0">
                <a:latin typeface="Arial" panose="020B0604020202020204" pitchFamily="34" charset="0"/>
                <a:ea typeface="Times New Roman" panose="02020603050405020304" pitchFamily="18" charset="0"/>
              </a:rPr>
              <a:t>Clinical Commander - </a:t>
            </a:r>
            <a:r>
              <a:rPr lang="en-GB" sz="1050" dirty="0">
                <a:latin typeface="Arial" panose="020B0604020202020204" pitchFamily="34" charset="0"/>
                <a:ea typeface="Times New Roman" panose="02020603050405020304" pitchFamily="18" charset="0"/>
              </a:rPr>
              <a:t>HRI 07584387144      CRH 01422 223421</a:t>
            </a:r>
          </a:p>
          <a:p>
            <a:pPr marL="0" indent="0">
              <a:buNone/>
            </a:pPr>
            <a:endParaRPr lang="en-GB" sz="1000" b="1" dirty="0">
              <a:latin typeface="Arial" panose="020B0604020202020204" pitchFamily="34" charset="0"/>
              <a:ea typeface="Times New Roman" panose="02020603050405020304" pitchFamily="18" charset="0"/>
            </a:endParaRPr>
          </a:p>
          <a:p>
            <a:pPr marL="0" indent="0">
              <a:buNone/>
            </a:pPr>
            <a:r>
              <a:rPr lang="en-GB" sz="1200" b="1" dirty="0">
                <a:latin typeface="Arial" panose="020B0604020202020204" pitchFamily="34" charset="0"/>
                <a:ea typeface="Times New Roman" panose="02020603050405020304" pitchFamily="18" charset="0"/>
                <a:cs typeface="Arial" panose="020B0604020202020204" pitchFamily="34" charset="0"/>
              </a:rPr>
              <a:t>Testing team </a:t>
            </a:r>
            <a:r>
              <a:rPr lang="en-GB" sz="1100" dirty="0">
                <a:latin typeface="Arial" panose="020B0604020202020204" pitchFamily="34" charset="0"/>
                <a:ea typeface="Times New Roman" panose="02020603050405020304" pitchFamily="18" charset="0"/>
                <a:cs typeface="Arial" panose="020B0604020202020204" pitchFamily="34" charset="0"/>
              </a:rPr>
              <a:t>– </a:t>
            </a:r>
            <a:r>
              <a:rPr lang="en-GB" sz="1100" dirty="0">
                <a:solidFill>
                  <a:srgbClr val="000000"/>
                </a:solidFill>
                <a:latin typeface="Arial" panose="020B0604020202020204" pitchFamily="34" charset="0"/>
                <a:ea typeface="Times New Roman" panose="02020603050405020304" pitchFamily="18" charset="0"/>
                <a:cs typeface="Arial" panose="020B0604020202020204" pitchFamily="34" charset="0"/>
              </a:rPr>
              <a:t>HRI: 01484 34 5518      CRH: 01422 22 4029</a:t>
            </a:r>
            <a:endParaRPr lang="en-GB" sz="11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050" dirty="0">
              <a:latin typeface="Arial" panose="020B0604020202020204" pitchFamily="34" charset="0"/>
              <a:ea typeface="Times New Roman" panose="02020603050405020304" pitchFamily="18" charset="0"/>
            </a:endParaRPr>
          </a:p>
          <a:p>
            <a:pPr marL="0" indent="0">
              <a:buNone/>
            </a:pPr>
            <a:r>
              <a:rPr lang="en-GB" sz="1200" b="1" dirty="0">
                <a:latin typeface="Arial" panose="020B0604020202020204" pitchFamily="34" charset="0"/>
                <a:ea typeface="Times New Roman" panose="02020603050405020304" pitchFamily="18" charset="0"/>
              </a:rPr>
              <a:t>Matron - </a:t>
            </a:r>
            <a:r>
              <a:rPr lang="en-GB" sz="1050" dirty="0">
                <a:latin typeface="Arial" panose="020B0604020202020204" pitchFamily="34" charset="0"/>
                <a:ea typeface="Times New Roman" panose="02020603050405020304" pitchFamily="18" charset="0"/>
              </a:rPr>
              <a:t>On call through hospital switchboard.</a:t>
            </a:r>
          </a:p>
          <a:p>
            <a:pPr marL="0" indent="0">
              <a:buNone/>
            </a:pPr>
            <a:endParaRPr lang="en-GB" sz="1050" dirty="0">
              <a:latin typeface="Arial" panose="020B0604020202020204" pitchFamily="34" charset="0"/>
              <a:ea typeface="Times New Roman" panose="02020603050405020304" pitchFamily="18" charset="0"/>
            </a:endParaRPr>
          </a:p>
          <a:p>
            <a:pPr marL="0" indent="0">
              <a:buNone/>
            </a:pPr>
            <a:r>
              <a:rPr lang="en-GB" sz="1050" b="1" dirty="0">
                <a:latin typeface="Arial" panose="020B0604020202020204" pitchFamily="34" charset="0"/>
                <a:ea typeface="Times New Roman" panose="02020603050405020304" pitchFamily="18" charset="0"/>
              </a:rPr>
              <a:t>Government guidance</a:t>
            </a:r>
          </a:p>
          <a:p>
            <a:pPr marL="0" indent="0">
              <a:buNone/>
            </a:pPr>
            <a:r>
              <a:rPr lang="en-GB" sz="1050" dirty="0">
                <a:latin typeface="Arial" panose="020B0604020202020204" pitchFamily="34" charset="0"/>
                <a:ea typeface="Times New Roman" panose="02020603050405020304" pitchFamily="18" charset="0"/>
              </a:rPr>
              <a:t>https://www.gov.uk/government/publications/covid-19-management-of-exposed-healthcare-workers-and-patients-in-hospital-settings/covid-19-management-of-exposed-healthcare-workers-and-patients-in-hospital-settings</a:t>
            </a:r>
          </a:p>
          <a:p>
            <a:pPr marL="0" indent="0">
              <a:buNone/>
            </a:pPr>
            <a:endParaRPr lang="en-GB" sz="1050" dirty="0">
              <a:latin typeface="Arial" panose="020B0604020202020204" pitchFamily="34" charset="0"/>
              <a:ea typeface="Times New Roman" panose="02020603050405020304" pitchFamily="18" charset="0"/>
            </a:endParaRPr>
          </a:p>
          <a:p>
            <a:pPr marL="0" indent="0">
              <a:buNone/>
            </a:pPr>
            <a:r>
              <a:rPr lang="en-GB" sz="1050" dirty="0">
                <a:latin typeface="Arial" panose="020B0604020202020204" pitchFamily="34" charset="0"/>
                <a:ea typeface="Times New Roman" panose="02020603050405020304" pitchFamily="18" charset="0"/>
              </a:rPr>
              <a:t>https://www.gov.uk/government/publications/covid-19-guidance-for-people-whose-immune-system-means-they-are-at-higher-risk</a:t>
            </a:r>
          </a:p>
          <a:p>
            <a:endParaRPr lang="en-GB" sz="1050" dirty="0">
              <a:latin typeface="Arial" panose="020B0604020202020204" pitchFamily="34" charset="0"/>
              <a:ea typeface="Times New Roman" panose="02020603050405020304" pitchFamily="18" charset="0"/>
            </a:endParaRPr>
          </a:p>
          <a:p>
            <a:pPr marL="0" indent="0">
              <a:buNone/>
            </a:pPr>
            <a:endParaRPr lang="en-GB" sz="1050" dirty="0">
              <a:latin typeface="Arial" panose="020B0604020202020204" pitchFamily="34" charset="0"/>
              <a:ea typeface="Times New Roman" panose="02020603050405020304" pitchFamily="18" charset="0"/>
            </a:endParaRPr>
          </a:p>
          <a:p>
            <a:pPr marL="0" indent="0">
              <a:buNone/>
            </a:pPr>
            <a:endParaRPr lang="en-GB" sz="1050" dirty="0">
              <a:latin typeface="Arial" panose="020B0604020202020204" pitchFamily="34" charset="0"/>
              <a:ea typeface="Times New Roman" panose="02020603050405020304" pitchFamily="18" charset="0"/>
            </a:endParaRPr>
          </a:p>
          <a:p>
            <a:pPr marL="0" indent="0">
              <a:buNone/>
            </a:pPr>
            <a:endParaRPr lang="en-GB" sz="1050" dirty="0">
              <a:latin typeface="Arial" panose="020B0604020202020204" pitchFamily="34" charset="0"/>
              <a:ea typeface="Times New Roman" panose="02020603050405020304" pitchFamily="18" charset="0"/>
            </a:endParaRPr>
          </a:p>
          <a:p>
            <a:pPr marL="0" indent="0">
              <a:buNone/>
            </a:pPr>
            <a:endParaRPr lang="en-GB" sz="1200" b="1" dirty="0">
              <a:latin typeface="Calibri Light" panose="020F0302020204030204" pitchFamily="34" charset="0"/>
              <a:cs typeface="Calibri Light" panose="020F0302020204030204" pitchFamily="34" charset="0"/>
            </a:endParaRPr>
          </a:p>
          <a:p>
            <a:pPr marL="0" indent="0">
              <a:buNone/>
            </a:pPr>
            <a:endParaRPr lang="en-GB" sz="12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716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00"/>
          </a:solidFill>
        </p:spPr>
        <p:txBody>
          <a:bodyPr>
            <a:normAutofit fontScale="90000"/>
          </a:bodyPr>
          <a:lstStyle/>
          <a:p>
            <a:r>
              <a:rPr lang="en-GB" dirty="0">
                <a:solidFill>
                  <a:schemeClr val="bg1"/>
                </a:solidFill>
              </a:rPr>
              <a:t>Symptoms of Covid-19, Flu and common respiratory infection</a:t>
            </a:r>
          </a:p>
        </p:txBody>
      </p:sp>
      <p:sp>
        <p:nvSpPr>
          <p:cNvPr id="3" name="Content Placeholder 2"/>
          <p:cNvSpPr>
            <a:spLocks noGrp="1"/>
          </p:cNvSpPr>
          <p:nvPr>
            <p:ph idx="1"/>
          </p:nvPr>
        </p:nvSpPr>
        <p:spPr/>
        <p:txBody>
          <a:bodyPr>
            <a:normAutofit fontScale="70000" lnSpcReduction="20000"/>
          </a:bodyPr>
          <a:lstStyle/>
          <a:p>
            <a:r>
              <a:rPr lang="en-GB" dirty="0"/>
              <a:t>Continuous cough</a:t>
            </a:r>
          </a:p>
          <a:p>
            <a:r>
              <a:rPr lang="en-GB" dirty="0"/>
              <a:t>High temperature, fever, chills</a:t>
            </a:r>
          </a:p>
          <a:p>
            <a:r>
              <a:rPr lang="en-GB" dirty="0"/>
              <a:t>Loss of, or change in your normal sense of taste or smell</a:t>
            </a:r>
          </a:p>
          <a:p>
            <a:r>
              <a:rPr lang="en-GB" dirty="0"/>
              <a:t>Shortness of breath</a:t>
            </a:r>
          </a:p>
          <a:p>
            <a:r>
              <a:rPr lang="en-GB" dirty="0"/>
              <a:t>Unexplained tiredness, lack of energy</a:t>
            </a:r>
          </a:p>
          <a:p>
            <a:r>
              <a:rPr lang="en-GB" dirty="0"/>
              <a:t>Muscle aches or pains that are not due to exercise</a:t>
            </a:r>
          </a:p>
          <a:p>
            <a:r>
              <a:rPr lang="en-GB" dirty="0"/>
              <a:t>Not wanting to eat or not feeling hungry</a:t>
            </a:r>
          </a:p>
          <a:p>
            <a:r>
              <a:rPr lang="en-GB" dirty="0"/>
              <a:t>Headache that is unusual or lasts longer than usual</a:t>
            </a:r>
          </a:p>
          <a:p>
            <a:r>
              <a:rPr lang="en-GB" dirty="0"/>
              <a:t>Sore throat, stuffy or runny nose</a:t>
            </a:r>
          </a:p>
          <a:p>
            <a:r>
              <a:rPr lang="en-GB" dirty="0"/>
              <a:t>Diarrhoea, feeling sick, being sick.</a:t>
            </a:r>
          </a:p>
        </p:txBody>
      </p:sp>
    </p:spTree>
    <p:extLst>
      <p:ext uri="{BB962C8B-B14F-4D97-AF65-F5344CB8AC3E}">
        <p14:creationId xmlns:p14="http://schemas.microsoft.com/office/powerpoint/2010/main" val="38969395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9492</TotalTime>
  <Words>990</Words>
  <Application>Microsoft Office PowerPoint</Application>
  <PresentationFormat>On-screen Show (4:3)</PresentationFormat>
  <Paragraphs>94</Paragraphs>
  <Slides>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Calibri</vt:lpstr>
      <vt:lpstr>Calibri Light</vt:lpstr>
      <vt:lpstr>1_Office Theme</vt:lpstr>
      <vt:lpstr>Document</vt:lpstr>
      <vt:lpstr>PowerPoint Presentation</vt:lpstr>
      <vt:lpstr>Scenario 1 Staff Member with respiratory symptoms</vt:lpstr>
      <vt:lpstr>Scenario 2 Asymptomatic staff member with COVID Contact</vt:lpstr>
      <vt:lpstr>PowerPoint Presentation</vt:lpstr>
      <vt:lpstr>Useful links and contact details</vt:lpstr>
      <vt:lpstr>Symptoms of Covid-19, Flu and common respiratory infection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Barker</dc:creator>
  <cp:lastModifiedBy>Jacqui Booth</cp:lastModifiedBy>
  <cp:revision>578</cp:revision>
  <dcterms:created xsi:type="dcterms:W3CDTF">2020-11-25T06:49:39Z</dcterms:created>
  <dcterms:modified xsi:type="dcterms:W3CDTF">2022-05-09T07:33:59Z</dcterms:modified>
</cp:coreProperties>
</file>